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9" r:id="rId2"/>
    <p:sldId id="270" r:id="rId3"/>
    <p:sldId id="263" r:id="rId4"/>
    <p:sldId id="258" r:id="rId5"/>
    <p:sldId id="276" r:id="rId6"/>
    <p:sldId id="282" r:id="rId7"/>
    <p:sldId id="283" r:id="rId8"/>
    <p:sldId id="284" r:id="rId9"/>
    <p:sldId id="259" r:id="rId10"/>
    <p:sldId id="285" r:id="rId11"/>
    <p:sldId id="286" r:id="rId12"/>
    <p:sldId id="287" r:id="rId13"/>
    <p:sldId id="260" r:id="rId14"/>
    <p:sldId id="261" r:id="rId15"/>
    <p:sldId id="262"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5387" autoAdjust="0"/>
  </p:normalViewPr>
  <p:slideViewPr>
    <p:cSldViewPr snapToGrid="0">
      <p:cViewPr varScale="1">
        <p:scale>
          <a:sx n="83" d="100"/>
          <a:sy n="83" d="100"/>
        </p:scale>
        <p:origin x="60"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5A372-E219-4A47-9B57-DAB16DC91C8E}" type="datetimeFigureOut">
              <a:rPr lang="en-AU" smtClean="0"/>
              <a:t>10/03/2020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9ABA3-72B8-441F-AA9B-D3737D2CB9D9}" type="slidenum">
              <a:rPr lang="en-AU" smtClean="0"/>
              <a:t>‹#›</a:t>
            </a:fld>
            <a:endParaRPr lang="en-AU"/>
          </a:p>
        </p:txBody>
      </p:sp>
    </p:spTree>
    <p:extLst>
      <p:ext uri="{BB962C8B-B14F-4D97-AF65-F5344CB8AC3E}">
        <p14:creationId xmlns:p14="http://schemas.microsoft.com/office/powerpoint/2010/main" val="2652865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a:t>
            </a:fld>
            <a:endParaRPr lang="en-AU"/>
          </a:p>
        </p:txBody>
      </p:sp>
    </p:spTree>
    <p:extLst>
      <p:ext uri="{BB962C8B-B14F-4D97-AF65-F5344CB8AC3E}">
        <p14:creationId xmlns:p14="http://schemas.microsoft.com/office/powerpoint/2010/main" val="322209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6</a:t>
            </a:fld>
            <a:endParaRPr lang="en-AU"/>
          </a:p>
        </p:txBody>
      </p:sp>
    </p:spTree>
    <p:extLst>
      <p:ext uri="{BB962C8B-B14F-4D97-AF65-F5344CB8AC3E}">
        <p14:creationId xmlns:p14="http://schemas.microsoft.com/office/powerpoint/2010/main" val="165173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200"/>
              </a:spcAft>
              <a:buFont typeface="Arial" panose="020B0604020202020204" pitchFamily="34" charset="0"/>
              <a:buNone/>
            </a:pPr>
            <a:endParaRPr lang="en-AU"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929ABA3-72B8-441F-AA9B-D3737D2CB9D9}" type="slidenum">
              <a:rPr lang="en-AU" smtClean="0"/>
              <a:t>9</a:t>
            </a:fld>
            <a:endParaRPr lang="en-AU"/>
          </a:p>
        </p:txBody>
      </p:sp>
    </p:spTree>
    <p:extLst>
      <p:ext uri="{BB962C8B-B14F-4D97-AF65-F5344CB8AC3E}">
        <p14:creationId xmlns:p14="http://schemas.microsoft.com/office/powerpoint/2010/main" val="238126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200"/>
              </a:spcAft>
              <a:buFont typeface="Arial" panose="020B0604020202020204" pitchFamily="34" charset="0"/>
              <a:buNone/>
            </a:pPr>
            <a:endParaRPr lang="en-AU"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929ABA3-72B8-441F-AA9B-D3737D2CB9D9}" type="slidenum">
              <a:rPr lang="en-AU" smtClean="0"/>
              <a:t>10</a:t>
            </a:fld>
            <a:endParaRPr lang="en-AU"/>
          </a:p>
        </p:txBody>
      </p:sp>
    </p:spTree>
    <p:extLst>
      <p:ext uri="{BB962C8B-B14F-4D97-AF65-F5344CB8AC3E}">
        <p14:creationId xmlns:p14="http://schemas.microsoft.com/office/powerpoint/2010/main" val="1721828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200"/>
              </a:spcAft>
              <a:buFont typeface="Arial" panose="020B0604020202020204" pitchFamily="34" charset="0"/>
              <a:buNone/>
            </a:pPr>
            <a:endParaRPr lang="en-AU"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929ABA3-72B8-441F-AA9B-D3737D2CB9D9}" type="slidenum">
              <a:rPr lang="en-AU" smtClean="0"/>
              <a:t>11</a:t>
            </a:fld>
            <a:endParaRPr lang="en-AU"/>
          </a:p>
        </p:txBody>
      </p:sp>
    </p:spTree>
    <p:extLst>
      <p:ext uri="{BB962C8B-B14F-4D97-AF65-F5344CB8AC3E}">
        <p14:creationId xmlns:p14="http://schemas.microsoft.com/office/powerpoint/2010/main" val="1062493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200"/>
              </a:spcAft>
              <a:buFont typeface="Arial" panose="020B0604020202020204" pitchFamily="34" charset="0"/>
              <a:buNone/>
            </a:pPr>
            <a:endParaRPr lang="en-AU"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929ABA3-72B8-441F-AA9B-D3737D2CB9D9}" type="slidenum">
              <a:rPr lang="en-AU" smtClean="0"/>
              <a:t>12</a:t>
            </a:fld>
            <a:endParaRPr lang="en-AU"/>
          </a:p>
        </p:txBody>
      </p:sp>
    </p:spTree>
    <p:extLst>
      <p:ext uri="{BB962C8B-B14F-4D97-AF65-F5344CB8AC3E}">
        <p14:creationId xmlns:p14="http://schemas.microsoft.com/office/powerpoint/2010/main" val="136236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Slate cleaves easily into flat sheets, this makes it useful for floor and roof tiles</a:t>
            </a:r>
          </a:p>
          <a:p>
            <a:r>
              <a:rPr lang="en-AU" dirty="0" smtClean="0"/>
              <a:t>The</a:t>
            </a:r>
            <a:r>
              <a:rPr lang="en-AU" baseline="0" dirty="0" smtClean="0"/>
              <a:t> Taj </a:t>
            </a:r>
            <a:r>
              <a:rPr lang="en-AU" baseline="0" dirty="0" err="1" smtClean="0"/>
              <a:t>Mahal</a:t>
            </a:r>
            <a:r>
              <a:rPr lang="en-AU" baseline="0" dirty="0" smtClean="0"/>
              <a:t> is made of marble as it is strong and has beautiful patterns</a:t>
            </a:r>
          </a:p>
          <a:p>
            <a:r>
              <a:rPr lang="en-AU" baseline="0" dirty="0" smtClean="0"/>
              <a:t>Sandstone is soft and easily carved into.</a:t>
            </a:r>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13</a:t>
            </a:fld>
            <a:endParaRPr lang="en-AU"/>
          </a:p>
        </p:txBody>
      </p:sp>
    </p:spTree>
    <p:extLst>
      <p:ext uri="{BB962C8B-B14F-4D97-AF65-F5344CB8AC3E}">
        <p14:creationId xmlns:p14="http://schemas.microsoft.com/office/powerpoint/2010/main" val="612817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10/03/2020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3386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10/03/2020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19633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10/03/2020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0830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10/03/2020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79074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F726FA-289A-47A4-9DB2-36250D803CC9}" type="datetimeFigureOut">
              <a:rPr lang="en-AU" smtClean="0"/>
              <a:t>10/03/2020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72163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E6F726FA-289A-47A4-9DB2-36250D803CC9}" type="datetimeFigureOut">
              <a:rPr lang="en-AU" smtClean="0"/>
              <a:t>10/03/2020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94428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E6F726FA-289A-47A4-9DB2-36250D803CC9}" type="datetimeFigureOut">
              <a:rPr lang="en-AU" smtClean="0"/>
              <a:t>10/03/2020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01453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E6F726FA-289A-47A4-9DB2-36250D803CC9}" type="datetimeFigureOut">
              <a:rPr lang="en-AU" smtClean="0"/>
              <a:t>10/03/2020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53128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726FA-289A-47A4-9DB2-36250D803CC9}" type="datetimeFigureOut">
              <a:rPr lang="en-AU" smtClean="0"/>
              <a:t>10/03/2020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2532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10/03/2020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516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10/03/2020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3446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26FA-289A-47A4-9DB2-36250D803CC9}" type="datetimeFigureOut">
              <a:rPr lang="en-AU" smtClean="0"/>
              <a:t>10/03/2020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6B6D5-E49B-468D-A565-A6E4E9BB073F}" type="slidenum">
              <a:rPr lang="en-AU" smtClean="0"/>
              <a:t>‹#›</a:t>
            </a:fld>
            <a:endParaRPr lang="en-AU"/>
          </a:p>
        </p:txBody>
      </p:sp>
    </p:spTree>
    <p:extLst>
      <p:ext uri="{BB962C8B-B14F-4D97-AF65-F5344CB8AC3E}">
        <p14:creationId xmlns:p14="http://schemas.microsoft.com/office/powerpoint/2010/main" val="4206294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Daily Review</a:t>
            </a:r>
          </a:p>
        </p:txBody>
      </p:sp>
      <p:sp>
        <p:nvSpPr>
          <p:cNvPr id="10" name="Title 1"/>
          <p:cNvSpPr txBox="1">
            <a:spLocks/>
          </p:cNvSpPr>
          <p:nvPr/>
        </p:nvSpPr>
        <p:spPr>
          <a:xfrm>
            <a:off x="438150" y="3223067"/>
            <a:ext cx="9753600" cy="32063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200" dirty="0"/>
              <a:t/>
            </a:r>
            <a:br>
              <a:rPr lang="en-AU" sz="3200" dirty="0"/>
            </a:br>
            <a:endParaRPr lang="en-AU" sz="3200" dirty="0"/>
          </a:p>
        </p:txBody>
      </p:sp>
      <p:sp>
        <p:nvSpPr>
          <p:cNvPr id="5" name="TextBox 4"/>
          <p:cNvSpPr txBox="1"/>
          <p:nvPr/>
        </p:nvSpPr>
        <p:spPr>
          <a:xfrm>
            <a:off x="170972" y="847555"/>
            <a:ext cx="10919633" cy="1815882"/>
          </a:xfrm>
          <a:prstGeom prst="rect">
            <a:avLst/>
          </a:prstGeom>
          <a:noFill/>
        </p:spPr>
        <p:txBody>
          <a:bodyPr wrap="square" rtlCol="0">
            <a:spAutoFit/>
          </a:bodyPr>
          <a:lstStyle/>
          <a:p>
            <a:r>
              <a:rPr lang="en-AU" sz="2800" dirty="0"/>
              <a:t>The physical properties of an object describe its appearance. Physical properties could include its colour, shape, size or pattern.</a:t>
            </a:r>
          </a:p>
          <a:p>
            <a:endParaRPr lang="en-AU" sz="2800" dirty="0"/>
          </a:p>
          <a:p>
            <a:r>
              <a:rPr lang="en-AU" sz="2800" dirty="0"/>
              <a:t>On your whiteboard, give two physical properties of each object below:</a:t>
            </a:r>
          </a:p>
        </p:txBody>
      </p:sp>
      <p:pic>
        <p:nvPicPr>
          <p:cNvPr id="3" name="Picture 2"/>
          <p:cNvPicPr>
            <a:picLocks noChangeAspect="1"/>
          </p:cNvPicPr>
          <p:nvPr/>
        </p:nvPicPr>
        <p:blipFill>
          <a:blip r:embed="rId3"/>
          <a:stretch>
            <a:fillRect/>
          </a:stretch>
        </p:blipFill>
        <p:spPr>
          <a:xfrm>
            <a:off x="4649934" y="3223080"/>
            <a:ext cx="2591123" cy="2857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584" y="3932481"/>
            <a:ext cx="2707707" cy="2030780"/>
          </a:xfrm>
          <a:prstGeom prst="rect">
            <a:avLst/>
          </a:prstGeom>
        </p:spPr>
      </p:pic>
      <p:pic>
        <p:nvPicPr>
          <p:cNvPr id="7" name="Picture 6"/>
          <p:cNvPicPr>
            <a:picLocks noChangeAspect="1"/>
          </p:cNvPicPr>
          <p:nvPr/>
        </p:nvPicPr>
        <p:blipFill>
          <a:blip r:embed="rId5"/>
          <a:stretch>
            <a:fillRect/>
          </a:stretch>
        </p:blipFill>
        <p:spPr>
          <a:xfrm>
            <a:off x="8541804" y="3654152"/>
            <a:ext cx="2124075" cy="2152650"/>
          </a:xfrm>
          <a:prstGeom prst="rect">
            <a:avLst/>
          </a:prstGeom>
        </p:spPr>
      </p:pic>
    </p:spTree>
    <p:extLst>
      <p:ext uri="{BB962C8B-B14F-4D97-AF65-F5344CB8AC3E}">
        <p14:creationId xmlns:p14="http://schemas.microsoft.com/office/powerpoint/2010/main" val="1243604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Development/Guided Practice</a:t>
            </a:r>
          </a:p>
        </p:txBody>
      </p:sp>
      <p:graphicFrame>
        <p:nvGraphicFramePr>
          <p:cNvPr id="9" name="Table 8"/>
          <p:cNvGraphicFramePr>
            <a:graphicFrameLocks noGrp="1"/>
          </p:cNvGraphicFramePr>
          <p:nvPr>
            <p:extLst>
              <p:ext uri="{D42A27DB-BD31-4B8C-83A1-F6EECF244321}">
                <p14:modId xmlns:p14="http://schemas.microsoft.com/office/powerpoint/2010/main" val="3771663863"/>
              </p:ext>
            </p:extLst>
          </p:nvPr>
        </p:nvGraphicFramePr>
        <p:xfrm>
          <a:off x="9532798" y="82987"/>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a:t>What</a:t>
                      </a:r>
                      <a:r>
                        <a:rPr lang="en-AU" baseline="0" dirty="0"/>
                        <a:t> is its colour?</a:t>
                      </a:r>
                      <a:endParaRPr lang="en-AU" dirty="0"/>
                    </a:p>
                  </a:txBody>
                  <a:tcPr/>
                </a:tc>
                <a:extLst>
                  <a:ext uri="{0D108BD9-81ED-4DB2-BD59-A6C34878D82A}">
                    <a16:rowId xmlns="" xmlns:a16="http://schemas.microsoft.com/office/drawing/2014/main" val="10001"/>
                  </a:ext>
                </a:extLst>
              </a:tr>
            </a:tbl>
          </a:graphicData>
        </a:graphic>
      </p:graphicFrame>
      <p:sp>
        <p:nvSpPr>
          <p:cNvPr id="11" name="Title 1"/>
          <p:cNvSpPr txBox="1">
            <a:spLocks/>
          </p:cNvSpPr>
          <p:nvPr/>
        </p:nvSpPr>
        <p:spPr>
          <a:xfrm>
            <a:off x="377026" y="982208"/>
            <a:ext cx="6106902" cy="503050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AU" sz="2800" b="1" dirty="0">
                <a:latin typeface="+mn-lt"/>
              </a:rPr>
              <a:t>Steps for describing </a:t>
            </a:r>
            <a:r>
              <a:rPr lang="en-AU" sz="2800" b="1" dirty="0" smtClean="0">
                <a:latin typeface="+mn-lt"/>
              </a:rPr>
              <a:t>rocks</a:t>
            </a:r>
            <a:endParaRPr lang="en-AU" sz="2800" b="1" dirty="0">
              <a:latin typeface="+mn-lt"/>
            </a:endParaRPr>
          </a:p>
          <a:p>
            <a:pPr>
              <a:spcBef>
                <a:spcPts val="0"/>
              </a:spcBef>
              <a:spcAft>
                <a:spcPts val="1200"/>
              </a:spcAft>
            </a:pPr>
            <a:r>
              <a:rPr lang="en-AU" sz="2800" dirty="0">
                <a:latin typeface="+mn-lt"/>
              </a:rPr>
              <a:t>Step 1: Describe its colour</a:t>
            </a:r>
          </a:p>
          <a:p>
            <a:pPr>
              <a:spcBef>
                <a:spcPts val="0"/>
              </a:spcBef>
              <a:spcAft>
                <a:spcPts val="1200"/>
              </a:spcAft>
            </a:pPr>
            <a:r>
              <a:rPr lang="en-AU" sz="2800" dirty="0">
                <a:latin typeface="+mn-lt"/>
              </a:rPr>
              <a:t>Step 2: Describe any layers</a:t>
            </a:r>
          </a:p>
          <a:p>
            <a:pPr>
              <a:spcBef>
                <a:spcPts val="0"/>
              </a:spcBef>
              <a:spcAft>
                <a:spcPts val="1200"/>
              </a:spcAft>
            </a:pPr>
            <a:r>
              <a:rPr lang="en-AU" sz="2800" dirty="0">
                <a:latin typeface="+mn-lt"/>
              </a:rPr>
              <a:t>Step 3: Identify any crystals or grains</a:t>
            </a:r>
          </a:p>
          <a:p>
            <a:pPr>
              <a:spcBef>
                <a:spcPts val="0"/>
              </a:spcBef>
              <a:spcAft>
                <a:spcPts val="1200"/>
              </a:spcAft>
            </a:pPr>
            <a:r>
              <a:rPr lang="en-AU" sz="2800" dirty="0">
                <a:latin typeface="+mn-lt"/>
              </a:rPr>
              <a:t>Step 4: Identify if any holes are present </a:t>
            </a:r>
          </a:p>
          <a:p>
            <a:pPr>
              <a:spcBef>
                <a:spcPts val="0"/>
              </a:spcBef>
              <a:spcAft>
                <a:spcPts val="1200"/>
              </a:spcAft>
            </a:pPr>
            <a:endParaRPr lang="en-AU" sz="2800" dirty="0">
              <a:latin typeface="+mn-lt"/>
            </a:endParaRPr>
          </a:p>
          <a:p>
            <a:pPr>
              <a:spcBef>
                <a:spcPts val="0"/>
              </a:spcBef>
              <a:spcAft>
                <a:spcPts val="1200"/>
              </a:spcAft>
            </a:pPr>
            <a:r>
              <a:rPr lang="en-AU" sz="2800" dirty="0">
                <a:solidFill>
                  <a:srgbClr val="0070C0"/>
                </a:solidFill>
                <a:latin typeface="+mn-lt"/>
              </a:rPr>
              <a:t>Granite is white, black and pink. It does not have layers. It is made of crystals. It does not have holes.</a:t>
            </a:r>
          </a:p>
        </p:txBody>
      </p:sp>
      <p:graphicFrame>
        <p:nvGraphicFramePr>
          <p:cNvPr id="12" name="Table 11"/>
          <p:cNvGraphicFramePr>
            <a:graphicFrameLocks noGrp="1"/>
          </p:cNvGraphicFramePr>
          <p:nvPr>
            <p:extLst>
              <p:ext uri="{D42A27DB-BD31-4B8C-83A1-F6EECF244321}">
                <p14:modId xmlns:p14="http://schemas.microsoft.com/office/powerpoint/2010/main" val="2252453579"/>
              </p:ext>
            </p:extLst>
          </p:nvPr>
        </p:nvGraphicFramePr>
        <p:xfrm>
          <a:off x="9531027" y="983061"/>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a:t>Does it have</a:t>
                      </a:r>
                      <a:r>
                        <a:rPr lang="en-AU" baseline="0" dirty="0"/>
                        <a:t> layers</a:t>
                      </a:r>
                      <a:r>
                        <a:rPr lang="en-AU" dirty="0"/>
                        <a:t>?</a:t>
                      </a:r>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683748757"/>
              </p:ext>
            </p:extLst>
          </p:nvPr>
        </p:nvGraphicFramePr>
        <p:xfrm>
          <a:off x="9531027" y="1884421"/>
          <a:ext cx="2605964" cy="100584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3</a:t>
                      </a:r>
                    </a:p>
                  </a:txBody>
                  <a:tcPr/>
                </a:tc>
                <a:extLst>
                  <a:ext uri="{0D108BD9-81ED-4DB2-BD59-A6C34878D82A}">
                    <a16:rowId xmlns="" xmlns:a16="http://schemas.microsoft.com/office/drawing/2014/main" val="10000"/>
                  </a:ext>
                </a:extLst>
              </a:tr>
              <a:tr h="370840">
                <a:tc>
                  <a:txBody>
                    <a:bodyPr/>
                    <a:lstStyle/>
                    <a:p>
                      <a:r>
                        <a:rPr lang="en-AU" dirty="0"/>
                        <a:t>Are there crystals or grains</a:t>
                      </a:r>
                      <a:r>
                        <a:rPr lang="en-AU" baseline="0" dirty="0"/>
                        <a:t>?</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555527820"/>
              </p:ext>
            </p:extLst>
          </p:nvPr>
        </p:nvGraphicFramePr>
        <p:xfrm>
          <a:off x="9531027" y="3085204"/>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4</a:t>
                      </a:r>
                    </a:p>
                  </a:txBody>
                  <a:tcPr/>
                </a:tc>
                <a:extLst>
                  <a:ext uri="{0D108BD9-81ED-4DB2-BD59-A6C34878D82A}">
                    <a16:rowId xmlns="" xmlns:a16="http://schemas.microsoft.com/office/drawing/2014/main" val="10000"/>
                  </a:ext>
                </a:extLst>
              </a:tr>
              <a:tr h="370840">
                <a:tc>
                  <a:txBody>
                    <a:bodyPr/>
                    <a:lstStyle/>
                    <a:p>
                      <a:r>
                        <a:rPr lang="en-AU" dirty="0"/>
                        <a:t>Are there holes present</a:t>
                      </a:r>
                      <a:r>
                        <a:rPr lang="en-AU" baseline="0" dirty="0"/>
                        <a:t>?</a:t>
                      </a:r>
                      <a:endParaRPr lang="en-AU" dirty="0"/>
                    </a:p>
                  </a:txBody>
                  <a:tcPr/>
                </a:tc>
                <a:extLst>
                  <a:ext uri="{0D108BD9-81ED-4DB2-BD59-A6C34878D82A}">
                    <a16:rowId xmlns="" xmlns:a16="http://schemas.microsoft.com/office/drawing/2014/main" val="10001"/>
                  </a:ext>
                </a:extLst>
              </a:tr>
            </a:tbl>
          </a:graphicData>
        </a:graphic>
      </p:graphicFrame>
      <p:pic>
        <p:nvPicPr>
          <p:cNvPr id="2" name="Picture 1"/>
          <p:cNvPicPr>
            <a:picLocks noChangeAspect="1"/>
          </p:cNvPicPr>
          <p:nvPr/>
        </p:nvPicPr>
        <p:blipFill>
          <a:blip r:embed="rId3"/>
          <a:stretch>
            <a:fillRect/>
          </a:stretch>
        </p:blipFill>
        <p:spPr>
          <a:xfrm>
            <a:off x="6176116" y="369536"/>
            <a:ext cx="2972647" cy="2482077"/>
          </a:xfrm>
          <a:prstGeom prst="rect">
            <a:avLst/>
          </a:prstGeom>
        </p:spPr>
      </p:pic>
      <p:sp>
        <p:nvSpPr>
          <p:cNvPr id="14" name="TextBox 13"/>
          <p:cNvSpPr txBox="1"/>
          <p:nvPr/>
        </p:nvSpPr>
        <p:spPr>
          <a:xfrm>
            <a:off x="7505277" y="2851613"/>
            <a:ext cx="881139" cy="369332"/>
          </a:xfrm>
          <a:prstGeom prst="rect">
            <a:avLst/>
          </a:prstGeom>
          <a:noFill/>
        </p:spPr>
        <p:txBody>
          <a:bodyPr wrap="none" rtlCol="0">
            <a:spAutoFit/>
          </a:bodyPr>
          <a:lstStyle/>
          <a:p>
            <a:r>
              <a:rPr lang="en-AU" dirty="0"/>
              <a:t>Granite</a:t>
            </a:r>
          </a:p>
        </p:txBody>
      </p:sp>
      <p:graphicFrame>
        <p:nvGraphicFramePr>
          <p:cNvPr id="16" name="Table 15">
            <a:extLst>
              <a:ext uri="{FF2B5EF4-FFF2-40B4-BE49-F238E27FC236}">
                <a16:creationId xmlns="" xmlns:a16="http://schemas.microsoft.com/office/drawing/2014/main" id="{846E9B7D-8A8C-4CE3-839F-570C8F5C0852}"/>
              </a:ext>
            </a:extLst>
          </p:cNvPr>
          <p:cNvGraphicFramePr>
            <a:graphicFrameLocks noGrp="1"/>
          </p:cNvGraphicFramePr>
          <p:nvPr>
            <p:extLst>
              <p:ext uri="{D42A27DB-BD31-4B8C-83A1-F6EECF244321}">
                <p14:modId xmlns:p14="http://schemas.microsoft.com/office/powerpoint/2010/main" val="3648654786"/>
              </p:ext>
            </p:extLst>
          </p:nvPr>
        </p:nvGraphicFramePr>
        <p:xfrm>
          <a:off x="9491854" y="4392493"/>
          <a:ext cx="2646908" cy="2382520"/>
        </p:xfrm>
        <a:graphic>
          <a:graphicData uri="http://schemas.openxmlformats.org/drawingml/2006/table">
            <a:tbl>
              <a:tblPr firstRow="1" bandRow="1">
                <a:tableStyleId>{F5AB1C69-6EDB-4FF4-983F-18BD219EF322}</a:tableStyleId>
              </a:tblPr>
              <a:tblGrid>
                <a:gridCol w="2646908">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r>
                        <a:rPr lang="en-AU" b="1" dirty="0"/>
                        <a:t>property</a:t>
                      </a:r>
                      <a:endParaRPr lang="en-AU" dirty="0"/>
                    </a:p>
                    <a:p>
                      <a:r>
                        <a:rPr lang="en-AU" baseline="0" dirty="0"/>
                        <a:t>characteristic, feature or quality</a:t>
                      </a:r>
                    </a:p>
                    <a:p>
                      <a:endParaRPr lang="en-AU" baseline="0" dirty="0"/>
                    </a:p>
                    <a:p>
                      <a:r>
                        <a:rPr lang="en-AU" b="1" baseline="0" dirty="0"/>
                        <a:t>geologist</a:t>
                      </a:r>
                      <a:endParaRPr lang="en-AU" baseline="0" dirty="0"/>
                    </a:p>
                    <a:p>
                      <a:r>
                        <a:rPr lang="en-AU" baseline="0" dirty="0"/>
                        <a:t>scientist who studies rocks</a:t>
                      </a:r>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93420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Development/Guided Practice</a:t>
            </a:r>
          </a:p>
        </p:txBody>
      </p:sp>
      <p:graphicFrame>
        <p:nvGraphicFramePr>
          <p:cNvPr id="9" name="Table 8"/>
          <p:cNvGraphicFramePr>
            <a:graphicFrameLocks noGrp="1"/>
          </p:cNvGraphicFramePr>
          <p:nvPr>
            <p:extLst>
              <p:ext uri="{D42A27DB-BD31-4B8C-83A1-F6EECF244321}">
                <p14:modId xmlns:p14="http://schemas.microsoft.com/office/powerpoint/2010/main" val="2198675427"/>
              </p:ext>
            </p:extLst>
          </p:nvPr>
        </p:nvGraphicFramePr>
        <p:xfrm>
          <a:off x="9532798" y="148208"/>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a:t>What</a:t>
                      </a:r>
                      <a:r>
                        <a:rPr lang="en-AU" baseline="0" dirty="0"/>
                        <a:t> is its colour?</a:t>
                      </a:r>
                      <a:endParaRPr lang="en-AU" dirty="0"/>
                    </a:p>
                  </a:txBody>
                  <a:tcPr/>
                </a:tc>
                <a:extLst>
                  <a:ext uri="{0D108BD9-81ED-4DB2-BD59-A6C34878D82A}">
                    <a16:rowId xmlns="" xmlns:a16="http://schemas.microsoft.com/office/drawing/2014/main" val="10001"/>
                  </a:ext>
                </a:extLst>
              </a:tr>
            </a:tbl>
          </a:graphicData>
        </a:graphic>
      </p:graphicFrame>
      <p:sp>
        <p:nvSpPr>
          <p:cNvPr id="11" name="Title 1"/>
          <p:cNvSpPr txBox="1">
            <a:spLocks/>
          </p:cNvSpPr>
          <p:nvPr/>
        </p:nvSpPr>
        <p:spPr>
          <a:xfrm>
            <a:off x="377026" y="982208"/>
            <a:ext cx="6106902" cy="503050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AU" sz="2800" b="1" dirty="0">
                <a:latin typeface="+mn-lt"/>
              </a:rPr>
              <a:t>Steps for describing </a:t>
            </a:r>
            <a:r>
              <a:rPr lang="en-AU" sz="2800" b="1" dirty="0" smtClean="0">
                <a:latin typeface="+mn-lt"/>
              </a:rPr>
              <a:t>rocks</a:t>
            </a:r>
            <a:endParaRPr lang="en-AU" sz="2800" b="1" dirty="0">
              <a:latin typeface="+mn-lt"/>
            </a:endParaRPr>
          </a:p>
          <a:p>
            <a:pPr>
              <a:spcBef>
                <a:spcPts val="0"/>
              </a:spcBef>
              <a:spcAft>
                <a:spcPts val="1200"/>
              </a:spcAft>
            </a:pPr>
            <a:r>
              <a:rPr lang="en-AU" sz="2800" dirty="0">
                <a:latin typeface="+mn-lt"/>
              </a:rPr>
              <a:t>Step 1: Describe its colour</a:t>
            </a:r>
          </a:p>
          <a:p>
            <a:pPr>
              <a:spcBef>
                <a:spcPts val="0"/>
              </a:spcBef>
              <a:spcAft>
                <a:spcPts val="1200"/>
              </a:spcAft>
            </a:pPr>
            <a:r>
              <a:rPr lang="en-AU" sz="2800" dirty="0">
                <a:latin typeface="+mn-lt"/>
              </a:rPr>
              <a:t>Step 2: Describe any layers</a:t>
            </a:r>
          </a:p>
          <a:p>
            <a:pPr>
              <a:spcBef>
                <a:spcPts val="0"/>
              </a:spcBef>
              <a:spcAft>
                <a:spcPts val="1200"/>
              </a:spcAft>
            </a:pPr>
            <a:r>
              <a:rPr lang="en-AU" sz="2800" dirty="0">
                <a:latin typeface="+mn-lt"/>
              </a:rPr>
              <a:t>Step 3: Identify any crystals or grains</a:t>
            </a:r>
          </a:p>
          <a:p>
            <a:pPr>
              <a:spcBef>
                <a:spcPts val="0"/>
              </a:spcBef>
              <a:spcAft>
                <a:spcPts val="1200"/>
              </a:spcAft>
            </a:pPr>
            <a:r>
              <a:rPr lang="en-AU" sz="2800" dirty="0">
                <a:latin typeface="+mn-lt"/>
              </a:rPr>
              <a:t>Step 4: Identify if any holes are present </a:t>
            </a:r>
          </a:p>
          <a:p>
            <a:pPr>
              <a:spcBef>
                <a:spcPts val="0"/>
              </a:spcBef>
              <a:spcAft>
                <a:spcPts val="1200"/>
              </a:spcAft>
            </a:pPr>
            <a:endParaRPr lang="en-AU" sz="2800" dirty="0">
              <a:latin typeface="+mn-lt"/>
            </a:endParaRPr>
          </a:p>
        </p:txBody>
      </p:sp>
      <p:graphicFrame>
        <p:nvGraphicFramePr>
          <p:cNvPr id="12" name="Table 11"/>
          <p:cNvGraphicFramePr>
            <a:graphicFrameLocks noGrp="1"/>
          </p:cNvGraphicFramePr>
          <p:nvPr>
            <p:extLst>
              <p:ext uri="{D42A27DB-BD31-4B8C-83A1-F6EECF244321}">
                <p14:modId xmlns:p14="http://schemas.microsoft.com/office/powerpoint/2010/main" val="2437784253"/>
              </p:ext>
            </p:extLst>
          </p:nvPr>
        </p:nvGraphicFramePr>
        <p:xfrm>
          <a:off x="9531027" y="1048282"/>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a:t>Does it have</a:t>
                      </a:r>
                      <a:r>
                        <a:rPr lang="en-AU" baseline="0" dirty="0"/>
                        <a:t> layers</a:t>
                      </a:r>
                      <a:r>
                        <a:rPr lang="en-AU" dirty="0"/>
                        <a:t>?</a:t>
                      </a:r>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62652648"/>
              </p:ext>
            </p:extLst>
          </p:nvPr>
        </p:nvGraphicFramePr>
        <p:xfrm>
          <a:off x="9531027" y="1949642"/>
          <a:ext cx="2605964" cy="100584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3</a:t>
                      </a:r>
                    </a:p>
                  </a:txBody>
                  <a:tcPr/>
                </a:tc>
                <a:extLst>
                  <a:ext uri="{0D108BD9-81ED-4DB2-BD59-A6C34878D82A}">
                    <a16:rowId xmlns="" xmlns:a16="http://schemas.microsoft.com/office/drawing/2014/main" val="10000"/>
                  </a:ext>
                </a:extLst>
              </a:tr>
              <a:tr h="370840">
                <a:tc>
                  <a:txBody>
                    <a:bodyPr/>
                    <a:lstStyle/>
                    <a:p>
                      <a:r>
                        <a:rPr lang="en-AU" dirty="0"/>
                        <a:t>Are there crystals or grains</a:t>
                      </a:r>
                      <a:r>
                        <a:rPr lang="en-AU" baseline="0" dirty="0"/>
                        <a:t>?</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029316805"/>
              </p:ext>
            </p:extLst>
          </p:nvPr>
        </p:nvGraphicFramePr>
        <p:xfrm>
          <a:off x="9531027" y="3150425"/>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4</a:t>
                      </a:r>
                    </a:p>
                  </a:txBody>
                  <a:tcPr/>
                </a:tc>
                <a:extLst>
                  <a:ext uri="{0D108BD9-81ED-4DB2-BD59-A6C34878D82A}">
                    <a16:rowId xmlns="" xmlns:a16="http://schemas.microsoft.com/office/drawing/2014/main" val="10000"/>
                  </a:ext>
                </a:extLst>
              </a:tr>
              <a:tr h="370840">
                <a:tc>
                  <a:txBody>
                    <a:bodyPr/>
                    <a:lstStyle/>
                    <a:p>
                      <a:r>
                        <a:rPr lang="en-AU" dirty="0"/>
                        <a:t>Are there holes present</a:t>
                      </a:r>
                      <a:r>
                        <a:rPr lang="en-AU" baseline="0" dirty="0"/>
                        <a:t>?</a:t>
                      </a:r>
                      <a:endParaRPr lang="en-AU" dirty="0"/>
                    </a:p>
                  </a:txBody>
                  <a:tcPr/>
                </a:tc>
                <a:extLst>
                  <a:ext uri="{0D108BD9-81ED-4DB2-BD59-A6C34878D82A}">
                    <a16:rowId xmlns="" xmlns:a16="http://schemas.microsoft.com/office/drawing/2014/main" val="10001"/>
                  </a:ext>
                </a:extLst>
              </a:tr>
            </a:tbl>
          </a:graphicData>
        </a:graphic>
      </p:graphicFrame>
      <p:sp>
        <p:nvSpPr>
          <p:cNvPr id="14" name="TextBox 13"/>
          <p:cNvSpPr txBox="1"/>
          <p:nvPr/>
        </p:nvSpPr>
        <p:spPr>
          <a:xfrm>
            <a:off x="7505277" y="2851613"/>
            <a:ext cx="875561" cy="369332"/>
          </a:xfrm>
          <a:prstGeom prst="rect">
            <a:avLst/>
          </a:prstGeom>
          <a:noFill/>
        </p:spPr>
        <p:txBody>
          <a:bodyPr wrap="none" rtlCol="0">
            <a:spAutoFit/>
          </a:bodyPr>
          <a:lstStyle/>
          <a:p>
            <a:r>
              <a:rPr lang="en-AU" dirty="0"/>
              <a:t>Pumice</a:t>
            </a:r>
          </a:p>
        </p:txBody>
      </p:sp>
      <p:pic>
        <p:nvPicPr>
          <p:cNvPr id="15" name="Picture 14"/>
          <p:cNvPicPr>
            <a:picLocks noChangeAspect="1"/>
          </p:cNvPicPr>
          <p:nvPr/>
        </p:nvPicPr>
        <p:blipFill>
          <a:blip r:embed="rId3"/>
          <a:stretch>
            <a:fillRect/>
          </a:stretch>
        </p:blipFill>
        <p:spPr>
          <a:xfrm>
            <a:off x="6146488" y="106396"/>
            <a:ext cx="3248776" cy="2745217"/>
          </a:xfrm>
          <a:prstGeom prst="rect">
            <a:avLst/>
          </a:prstGeom>
        </p:spPr>
      </p:pic>
      <p:graphicFrame>
        <p:nvGraphicFramePr>
          <p:cNvPr id="18" name="Table 17">
            <a:extLst>
              <a:ext uri="{FF2B5EF4-FFF2-40B4-BE49-F238E27FC236}">
                <a16:creationId xmlns="" xmlns:a16="http://schemas.microsoft.com/office/drawing/2014/main" id="{1CE7F56C-87B7-45CF-B1ED-B0AAB0F2E20B}"/>
              </a:ext>
            </a:extLst>
          </p:cNvPr>
          <p:cNvGraphicFramePr>
            <a:graphicFrameLocks noGrp="1"/>
          </p:cNvGraphicFramePr>
          <p:nvPr>
            <p:extLst>
              <p:ext uri="{D42A27DB-BD31-4B8C-83A1-F6EECF244321}">
                <p14:modId xmlns:p14="http://schemas.microsoft.com/office/powerpoint/2010/main" val="3648654786"/>
              </p:ext>
            </p:extLst>
          </p:nvPr>
        </p:nvGraphicFramePr>
        <p:xfrm>
          <a:off x="9491854" y="4392493"/>
          <a:ext cx="2646908" cy="2382520"/>
        </p:xfrm>
        <a:graphic>
          <a:graphicData uri="http://schemas.openxmlformats.org/drawingml/2006/table">
            <a:tbl>
              <a:tblPr firstRow="1" bandRow="1">
                <a:tableStyleId>{F5AB1C69-6EDB-4FF4-983F-18BD219EF322}</a:tableStyleId>
              </a:tblPr>
              <a:tblGrid>
                <a:gridCol w="2646908">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r>
                        <a:rPr lang="en-AU" b="1" dirty="0"/>
                        <a:t>property</a:t>
                      </a:r>
                      <a:endParaRPr lang="en-AU" dirty="0"/>
                    </a:p>
                    <a:p>
                      <a:r>
                        <a:rPr lang="en-AU" baseline="0" dirty="0"/>
                        <a:t>characteristic, feature or quality</a:t>
                      </a:r>
                    </a:p>
                    <a:p>
                      <a:endParaRPr lang="en-AU" baseline="0" dirty="0"/>
                    </a:p>
                    <a:p>
                      <a:r>
                        <a:rPr lang="en-AU" b="1" baseline="0" dirty="0"/>
                        <a:t>geologist</a:t>
                      </a:r>
                      <a:endParaRPr lang="en-AU" baseline="0" dirty="0"/>
                    </a:p>
                    <a:p>
                      <a:r>
                        <a:rPr lang="en-AU" baseline="0" dirty="0"/>
                        <a:t>scientist who studies rocks</a:t>
                      </a:r>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90589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Development/Guided Practice</a:t>
            </a:r>
          </a:p>
        </p:txBody>
      </p:sp>
      <p:graphicFrame>
        <p:nvGraphicFramePr>
          <p:cNvPr id="9" name="Table 8"/>
          <p:cNvGraphicFramePr>
            <a:graphicFrameLocks noGrp="1"/>
          </p:cNvGraphicFramePr>
          <p:nvPr>
            <p:extLst>
              <p:ext uri="{D42A27DB-BD31-4B8C-83A1-F6EECF244321}">
                <p14:modId xmlns:p14="http://schemas.microsoft.com/office/powerpoint/2010/main" val="1491461534"/>
              </p:ext>
            </p:extLst>
          </p:nvPr>
        </p:nvGraphicFramePr>
        <p:xfrm>
          <a:off x="9532798" y="82987"/>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a:t>What</a:t>
                      </a:r>
                      <a:r>
                        <a:rPr lang="en-AU" baseline="0" dirty="0"/>
                        <a:t> is its colour?</a:t>
                      </a:r>
                      <a:endParaRPr lang="en-AU" dirty="0"/>
                    </a:p>
                  </a:txBody>
                  <a:tcPr/>
                </a:tc>
                <a:extLst>
                  <a:ext uri="{0D108BD9-81ED-4DB2-BD59-A6C34878D82A}">
                    <a16:rowId xmlns="" xmlns:a16="http://schemas.microsoft.com/office/drawing/2014/main" val="10001"/>
                  </a:ext>
                </a:extLst>
              </a:tr>
            </a:tbl>
          </a:graphicData>
        </a:graphic>
      </p:graphicFrame>
      <p:sp>
        <p:nvSpPr>
          <p:cNvPr id="11" name="Title 1"/>
          <p:cNvSpPr txBox="1">
            <a:spLocks/>
          </p:cNvSpPr>
          <p:nvPr/>
        </p:nvSpPr>
        <p:spPr>
          <a:xfrm>
            <a:off x="377026" y="982208"/>
            <a:ext cx="6106902" cy="503050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AU" sz="2800" b="1" dirty="0">
                <a:latin typeface="+mn-lt"/>
              </a:rPr>
              <a:t>Steps for describing </a:t>
            </a:r>
            <a:r>
              <a:rPr lang="en-AU" sz="2800" b="1" dirty="0" smtClean="0">
                <a:latin typeface="+mn-lt"/>
              </a:rPr>
              <a:t>rocks</a:t>
            </a:r>
            <a:endParaRPr lang="en-AU" sz="2800" b="1" dirty="0">
              <a:latin typeface="+mn-lt"/>
            </a:endParaRPr>
          </a:p>
          <a:p>
            <a:pPr>
              <a:spcBef>
                <a:spcPts val="0"/>
              </a:spcBef>
              <a:spcAft>
                <a:spcPts val="1200"/>
              </a:spcAft>
            </a:pPr>
            <a:r>
              <a:rPr lang="en-AU" sz="2800" dirty="0">
                <a:latin typeface="+mn-lt"/>
              </a:rPr>
              <a:t>Step 1: Describe its colour</a:t>
            </a:r>
          </a:p>
          <a:p>
            <a:pPr>
              <a:spcBef>
                <a:spcPts val="0"/>
              </a:spcBef>
              <a:spcAft>
                <a:spcPts val="1200"/>
              </a:spcAft>
            </a:pPr>
            <a:r>
              <a:rPr lang="en-AU" sz="2800" dirty="0">
                <a:latin typeface="+mn-lt"/>
              </a:rPr>
              <a:t>Step 2: Describe any layers</a:t>
            </a:r>
          </a:p>
          <a:p>
            <a:pPr>
              <a:spcBef>
                <a:spcPts val="0"/>
              </a:spcBef>
              <a:spcAft>
                <a:spcPts val="1200"/>
              </a:spcAft>
            </a:pPr>
            <a:r>
              <a:rPr lang="en-AU" sz="2800" dirty="0">
                <a:latin typeface="+mn-lt"/>
              </a:rPr>
              <a:t>Step 3: Identify any crystals or grains</a:t>
            </a:r>
          </a:p>
          <a:p>
            <a:pPr>
              <a:spcBef>
                <a:spcPts val="0"/>
              </a:spcBef>
              <a:spcAft>
                <a:spcPts val="1200"/>
              </a:spcAft>
            </a:pPr>
            <a:r>
              <a:rPr lang="en-AU" sz="2800" dirty="0">
                <a:latin typeface="+mn-lt"/>
              </a:rPr>
              <a:t>Step 4: Identify if any holes are present </a:t>
            </a:r>
          </a:p>
          <a:p>
            <a:pPr>
              <a:spcBef>
                <a:spcPts val="0"/>
              </a:spcBef>
              <a:spcAft>
                <a:spcPts val="1200"/>
              </a:spcAft>
            </a:pPr>
            <a:endParaRPr lang="en-AU" sz="2800" dirty="0">
              <a:latin typeface="+mn-lt"/>
            </a:endParaRPr>
          </a:p>
        </p:txBody>
      </p:sp>
      <p:graphicFrame>
        <p:nvGraphicFramePr>
          <p:cNvPr id="12" name="Table 11"/>
          <p:cNvGraphicFramePr>
            <a:graphicFrameLocks noGrp="1"/>
          </p:cNvGraphicFramePr>
          <p:nvPr>
            <p:extLst>
              <p:ext uri="{D42A27DB-BD31-4B8C-83A1-F6EECF244321}">
                <p14:modId xmlns:p14="http://schemas.microsoft.com/office/powerpoint/2010/main" val="3455076119"/>
              </p:ext>
            </p:extLst>
          </p:nvPr>
        </p:nvGraphicFramePr>
        <p:xfrm>
          <a:off x="9531027" y="983061"/>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a:t>Does it have</a:t>
                      </a:r>
                      <a:r>
                        <a:rPr lang="en-AU" baseline="0" dirty="0"/>
                        <a:t> layers</a:t>
                      </a:r>
                      <a:r>
                        <a:rPr lang="en-AU" dirty="0"/>
                        <a:t>?</a:t>
                      </a:r>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61214862"/>
              </p:ext>
            </p:extLst>
          </p:nvPr>
        </p:nvGraphicFramePr>
        <p:xfrm>
          <a:off x="9531027" y="1884421"/>
          <a:ext cx="2605964" cy="100584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3</a:t>
                      </a:r>
                    </a:p>
                  </a:txBody>
                  <a:tcPr/>
                </a:tc>
                <a:extLst>
                  <a:ext uri="{0D108BD9-81ED-4DB2-BD59-A6C34878D82A}">
                    <a16:rowId xmlns="" xmlns:a16="http://schemas.microsoft.com/office/drawing/2014/main" val="10000"/>
                  </a:ext>
                </a:extLst>
              </a:tr>
              <a:tr h="370840">
                <a:tc>
                  <a:txBody>
                    <a:bodyPr/>
                    <a:lstStyle/>
                    <a:p>
                      <a:r>
                        <a:rPr lang="en-AU" dirty="0"/>
                        <a:t>Are there crystals or grains</a:t>
                      </a:r>
                      <a:r>
                        <a:rPr lang="en-AU" baseline="0" dirty="0"/>
                        <a:t>?</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636547291"/>
              </p:ext>
            </p:extLst>
          </p:nvPr>
        </p:nvGraphicFramePr>
        <p:xfrm>
          <a:off x="9531027" y="3085204"/>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4</a:t>
                      </a:r>
                    </a:p>
                  </a:txBody>
                  <a:tcPr/>
                </a:tc>
                <a:extLst>
                  <a:ext uri="{0D108BD9-81ED-4DB2-BD59-A6C34878D82A}">
                    <a16:rowId xmlns="" xmlns:a16="http://schemas.microsoft.com/office/drawing/2014/main" val="10000"/>
                  </a:ext>
                </a:extLst>
              </a:tr>
              <a:tr h="370840">
                <a:tc>
                  <a:txBody>
                    <a:bodyPr/>
                    <a:lstStyle/>
                    <a:p>
                      <a:r>
                        <a:rPr lang="en-AU" dirty="0"/>
                        <a:t>Are there holes present</a:t>
                      </a:r>
                      <a:r>
                        <a:rPr lang="en-AU" baseline="0" dirty="0"/>
                        <a:t>?</a:t>
                      </a:r>
                      <a:endParaRPr lang="en-AU" dirty="0"/>
                    </a:p>
                  </a:txBody>
                  <a:tcPr/>
                </a:tc>
                <a:extLst>
                  <a:ext uri="{0D108BD9-81ED-4DB2-BD59-A6C34878D82A}">
                    <a16:rowId xmlns="" xmlns:a16="http://schemas.microsoft.com/office/drawing/2014/main" val="10001"/>
                  </a:ext>
                </a:extLst>
              </a:tr>
            </a:tbl>
          </a:graphicData>
        </a:graphic>
      </p:graphicFrame>
      <p:sp>
        <p:nvSpPr>
          <p:cNvPr id="14" name="TextBox 13"/>
          <p:cNvSpPr txBox="1"/>
          <p:nvPr/>
        </p:nvSpPr>
        <p:spPr>
          <a:xfrm>
            <a:off x="7419013" y="3585448"/>
            <a:ext cx="1165704" cy="369332"/>
          </a:xfrm>
          <a:prstGeom prst="rect">
            <a:avLst/>
          </a:prstGeom>
          <a:noFill/>
        </p:spPr>
        <p:txBody>
          <a:bodyPr wrap="none" rtlCol="0">
            <a:spAutoFit/>
          </a:bodyPr>
          <a:lstStyle/>
          <a:p>
            <a:r>
              <a:rPr lang="en-AU" dirty="0"/>
              <a:t>Sandstone</a:t>
            </a:r>
          </a:p>
        </p:txBody>
      </p:sp>
      <p:pic>
        <p:nvPicPr>
          <p:cNvPr id="16" name="Picture 15"/>
          <p:cNvPicPr>
            <a:picLocks noChangeAspect="1"/>
          </p:cNvPicPr>
          <p:nvPr/>
        </p:nvPicPr>
        <p:blipFill>
          <a:blip r:embed="rId3"/>
          <a:stretch>
            <a:fillRect/>
          </a:stretch>
        </p:blipFill>
        <p:spPr>
          <a:xfrm>
            <a:off x="5411638" y="4078313"/>
            <a:ext cx="3667370" cy="2428614"/>
          </a:xfrm>
          <a:prstGeom prst="rect">
            <a:avLst/>
          </a:prstGeom>
        </p:spPr>
      </p:pic>
      <p:graphicFrame>
        <p:nvGraphicFramePr>
          <p:cNvPr id="15" name="Table 14">
            <a:extLst>
              <a:ext uri="{FF2B5EF4-FFF2-40B4-BE49-F238E27FC236}">
                <a16:creationId xmlns="" xmlns:a16="http://schemas.microsoft.com/office/drawing/2014/main" id="{C0280533-357C-4303-96E8-5C7D7FC9C828}"/>
              </a:ext>
            </a:extLst>
          </p:cNvPr>
          <p:cNvGraphicFramePr>
            <a:graphicFrameLocks noGrp="1"/>
          </p:cNvGraphicFramePr>
          <p:nvPr>
            <p:extLst>
              <p:ext uri="{D42A27DB-BD31-4B8C-83A1-F6EECF244321}">
                <p14:modId xmlns:p14="http://schemas.microsoft.com/office/powerpoint/2010/main" val="3648654786"/>
              </p:ext>
            </p:extLst>
          </p:nvPr>
        </p:nvGraphicFramePr>
        <p:xfrm>
          <a:off x="9491854" y="4392493"/>
          <a:ext cx="2646908" cy="2382520"/>
        </p:xfrm>
        <a:graphic>
          <a:graphicData uri="http://schemas.openxmlformats.org/drawingml/2006/table">
            <a:tbl>
              <a:tblPr firstRow="1" bandRow="1">
                <a:tableStyleId>{F5AB1C69-6EDB-4FF4-983F-18BD219EF322}</a:tableStyleId>
              </a:tblPr>
              <a:tblGrid>
                <a:gridCol w="2646908">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r>
                        <a:rPr lang="en-AU" b="1" dirty="0"/>
                        <a:t>property</a:t>
                      </a:r>
                      <a:endParaRPr lang="en-AU" dirty="0"/>
                    </a:p>
                    <a:p>
                      <a:r>
                        <a:rPr lang="en-AU" baseline="0" dirty="0"/>
                        <a:t>characteristic, feature or quality</a:t>
                      </a:r>
                    </a:p>
                    <a:p>
                      <a:endParaRPr lang="en-AU" baseline="0" dirty="0"/>
                    </a:p>
                    <a:p>
                      <a:r>
                        <a:rPr lang="en-AU" b="1" baseline="0" dirty="0"/>
                        <a:t>geologist</a:t>
                      </a:r>
                      <a:endParaRPr lang="en-AU" baseline="0" dirty="0"/>
                    </a:p>
                    <a:p>
                      <a:r>
                        <a:rPr lang="en-AU" baseline="0" dirty="0"/>
                        <a:t>scientist who studies rocks</a:t>
                      </a:r>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05544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014888"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Relevance</a:t>
            </a:r>
          </a:p>
        </p:txBody>
      </p:sp>
      <p:sp>
        <p:nvSpPr>
          <p:cNvPr id="5" name="Title 1"/>
          <p:cNvSpPr txBox="1">
            <a:spLocks/>
          </p:cNvSpPr>
          <p:nvPr/>
        </p:nvSpPr>
        <p:spPr>
          <a:xfrm>
            <a:off x="267555" y="971188"/>
            <a:ext cx="10331172" cy="29461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a:t>Being able to describe the properties of rocks will help you to identify rocks and </a:t>
            </a:r>
            <a:r>
              <a:rPr lang="en-AU" sz="2800" dirty="0" smtClean="0"/>
              <a:t>understand how </a:t>
            </a:r>
            <a:r>
              <a:rPr lang="en-AU" sz="2800" dirty="0"/>
              <a:t>they were formed.</a:t>
            </a:r>
          </a:p>
          <a:p>
            <a:pPr>
              <a:spcAft>
                <a:spcPts val="1200"/>
              </a:spcAft>
            </a:pPr>
            <a:endParaRPr lang="en-AU" sz="2800" dirty="0"/>
          </a:p>
          <a:p>
            <a:pPr>
              <a:spcAft>
                <a:spcPts val="1200"/>
              </a:spcAft>
            </a:pPr>
            <a:r>
              <a:rPr lang="en-AU" sz="2800" dirty="0"/>
              <a:t>The properties of a rock will affect what they are useful for.</a:t>
            </a:r>
          </a:p>
        </p:txBody>
      </p:sp>
      <p:pic>
        <p:nvPicPr>
          <p:cNvPr id="6" name="Picture 5"/>
          <p:cNvPicPr/>
          <p:nvPr/>
        </p:nvPicPr>
        <p:blipFill rotWithShape="1">
          <a:blip r:embed="rId3"/>
          <a:srcRect l="33325" t="49649" r="53119" b="36307"/>
          <a:stretch/>
        </p:blipFill>
        <p:spPr bwMode="auto">
          <a:xfrm>
            <a:off x="6820618" y="3227109"/>
            <a:ext cx="3479322" cy="2449072"/>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53266" t="17949" r="19222" b="56361"/>
          <a:stretch/>
        </p:blipFill>
        <p:spPr bwMode="auto">
          <a:xfrm>
            <a:off x="267555" y="3145765"/>
            <a:ext cx="3177260" cy="2530416"/>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4"/>
          <a:srcRect l="53182" t="43753" r="19100" b="26364"/>
          <a:stretch/>
        </p:blipFill>
        <p:spPr bwMode="auto">
          <a:xfrm>
            <a:off x="3516162" y="3227109"/>
            <a:ext cx="3233108" cy="25123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655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5" name="Title 1"/>
          <p:cNvSpPr txBox="1">
            <a:spLocks/>
          </p:cNvSpPr>
          <p:nvPr/>
        </p:nvSpPr>
        <p:spPr>
          <a:xfrm>
            <a:off x="267555" y="833059"/>
            <a:ext cx="8924214" cy="6129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a:t>Explain how crystals are different to grains.</a:t>
            </a:r>
          </a:p>
        </p:txBody>
      </p:sp>
      <p:sp>
        <p:nvSpPr>
          <p:cNvPr id="10" name="TextBox 9"/>
          <p:cNvSpPr txBox="1"/>
          <p:nvPr/>
        </p:nvSpPr>
        <p:spPr>
          <a:xfrm>
            <a:off x="-1" y="2501945"/>
            <a:ext cx="2311405"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Closure</a:t>
            </a:r>
          </a:p>
        </p:txBody>
      </p:sp>
      <p:sp>
        <p:nvSpPr>
          <p:cNvPr id="13" name="Title 1"/>
          <p:cNvSpPr txBox="1">
            <a:spLocks/>
          </p:cNvSpPr>
          <p:nvPr/>
        </p:nvSpPr>
        <p:spPr>
          <a:xfrm>
            <a:off x="267555" y="3404749"/>
            <a:ext cx="11831185" cy="1635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a:t>Describe the properties of quartz.</a:t>
            </a:r>
          </a:p>
        </p:txBody>
      </p:sp>
      <p:graphicFrame>
        <p:nvGraphicFramePr>
          <p:cNvPr id="11" name="Table 10"/>
          <p:cNvGraphicFramePr>
            <a:graphicFrameLocks noGrp="1"/>
          </p:cNvGraphicFramePr>
          <p:nvPr>
            <p:extLst>
              <p:ext uri="{D42A27DB-BD31-4B8C-83A1-F6EECF244321}">
                <p14:modId xmlns:p14="http://schemas.microsoft.com/office/powerpoint/2010/main" val="4145900770"/>
              </p:ext>
            </p:extLst>
          </p:nvPr>
        </p:nvGraphicFramePr>
        <p:xfrm>
          <a:off x="7582229" y="300489"/>
          <a:ext cx="4301247" cy="2367280"/>
        </p:xfrm>
        <a:graphic>
          <a:graphicData uri="http://schemas.openxmlformats.org/drawingml/2006/table">
            <a:tbl>
              <a:tblPr firstRow="1" bandRow="1">
                <a:tableStyleId>{F5AB1C69-6EDB-4FF4-983F-18BD219EF322}</a:tableStyleId>
              </a:tblPr>
              <a:tblGrid>
                <a:gridCol w="4301247">
                  <a:extLst>
                    <a:ext uri="{9D8B030D-6E8A-4147-A177-3AD203B41FA5}">
                      <a16:colId xmlns="" xmlns:a16="http://schemas.microsoft.com/office/drawing/2014/main" val="20000"/>
                    </a:ext>
                  </a:extLst>
                </a:gridCol>
              </a:tblGrid>
              <a:tr h="370840">
                <a:tc>
                  <a:txBody>
                    <a:bodyPr/>
                    <a:lstStyle/>
                    <a:p>
                      <a:r>
                        <a:rPr lang="en-AU" dirty="0"/>
                        <a:t>Reminder</a:t>
                      </a:r>
                    </a:p>
                  </a:txBody>
                  <a:tcPr/>
                </a:tc>
                <a:extLst>
                  <a:ext uri="{0D108BD9-81ED-4DB2-BD59-A6C34878D82A}">
                    <a16:rowId xmlns="" xmlns:a16="http://schemas.microsoft.com/office/drawing/2014/main" val="10000"/>
                  </a:ext>
                </a:extLst>
              </a:tr>
              <a:tr h="370840">
                <a:tc>
                  <a:txBody>
                    <a:bodyPr/>
                    <a:lstStyle/>
                    <a:p>
                      <a:pPr>
                        <a:spcAft>
                          <a:spcPts val="600"/>
                        </a:spcAft>
                      </a:pPr>
                      <a:r>
                        <a:rPr lang="en-AU" sz="1800" b="1" dirty="0">
                          <a:latin typeface="+mn-lt"/>
                        </a:rPr>
                        <a:t>Steps for describing the properties of </a:t>
                      </a:r>
                      <a:r>
                        <a:rPr lang="en-AU" sz="1800" b="1" dirty="0" smtClean="0">
                          <a:latin typeface="+mn-lt"/>
                        </a:rPr>
                        <a:t>rocks</a:t>
                      </a:r>
                    </a:p>
                    <a:p>
                      <a:pPr>
                        <a:spcBef>
                          <a:spcPts val="0"/>
                        </a:spcBef>
                        <a:spcAft>
                          <a:spcPts val="1200"/>
                        </a:spcAft>
                      </a:pPr>
                      <a:r>
                        <a:rPr lang="en-AU" sz="1800" dirty="0" smtClean="0">
                          <a:latin typeface="+mn-lt"/>
                        </a:rPr>
                        <a:t>Step </a:t>
                      </a:r>
                      <a:r>
                        <a:rPr lang="en-AU" sz="1800" dirty="0">
                          <a:latin typeface="+mn-lt"/>
                        </a:rPr>
                        <a:t>1: Describe its colour</a:t>
                      </a:r>
                    </a:p>
                    <a:p>
                      <a:pPr>
                        <a:spcBef>
                          <a:spcPts val="0"/>
                        </a:spcBef>
                        <a:spcAft>
                          <a:spcPts val="1200"/>
                        </a:spcAft>
                      </a:pPr>
                      <a:r>
                        <a:rPr lang="en-AU" sz="1800" dirty="0">
                          <a:latin typeface="+mn-lt"/>
                        </a:rPr>
                        <a:t>Step 2: Describe any layers</a:t>
                      </a:r>
                    </a:p>
                    <a:p>
                      <a:pPr>
                        <a:spcBef>
                          <a:spcPts val="0"/>
                        </a:spcBef>
                        <a:spcAft>
                          <a:spcPts val="1200"/>
                        </a:spcAft>
                      </a:pPr>
                      <a:r>
                        <a:rPr lang="en-AU" sz="1800" dirty="0">
                          <a:latin typeface="+mn-lt"/>
                        </a:rPr>
                        <a:t>Step 3: Identify any crystals or grains</a:t>
                      </a:r>
                    </a:p>
                    <a:p>
                      <a:pPr>
                        <a:spcBef>
                          <a:spcPts val="0"/>
                        </a:spcBef>
                        <a:spcAft>
                          <a:spcPts val="1200"/>
                        </a:spcAft>
                      </a:pPr>
                      <a:r>
                        <a:rPr lang="en-AU" sz="1800" dirty="0">
                          <a:latin typeface="+mn-lt"/>
                        </a:rPr>
                        <a:t>Step 4: Identify if any holes are present</a:t>
                      </a:r>
                    </a:p>
                  </a:txBody>
                  <a:tcPr/>
                </a:tc>
                <a:extLst>
                  <a:ext uri="{0D108BD9-81ED-4DB2-BD59-A6C34878D82A}">
                    <a16:rowId xmlns="" xmlns:a16="http://schemas.microsoft.com/office/drawing/2014/main" val="10001"/>
                  </a:ext>
                </a:extLst>
              </a:tr>
            </a:tbl>
          </a:graphicData>
        </a:graphic>
      </p:graphicFrame>
      <p:pic>
        <p:nvPicPr>
          <p:cNvPr id="7" name="Picture 6"/>
          <p:cNvPicPr>
            <a:picLocks noChangeAspect="1"/>
          </p:cNvPicPr>
          <p:nvPr/>
        </p:nvPicPr>
        <p:blipFill>
          <a:blip r:embed="rId2"/>
          <a:stretch>
            <a:fillRect/>
          </a:stretch>
        </p:blipFill>
        <p:spPr>
          <a:xfrm>
            <a:off x="5709652" y="3086720"/>
            <a:ext cx="3482117" cy="3482117"/>
          </a:xfrm>
          <a:prstGeom prst="rect">
            <a:avLst/>
          </a:prstGeom>
        </p:spPr>
      </p:pic>
    </p:spTree>
    <p:extLst>
      <p:ext uri="{BB962C8B-B14F-4D97-AF65-F5344CB8AC3E}">
        <p14:creationId xmlns:p14="http://schemas.microsoft.com/office/powerpoint/2010/main" val="345756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895468"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Independent Practice</a:t>
            </a:r>
          </a:p>
        </p:txBody>
      </p:sp>
      <p:sp>
        <p:nvSpPr>
          <p:cNvPr id="5" name="Title 1"/>
          <p:cNvSpPr txBox="1">
            <a:spLocks/>
          </p:cNvSpPr>
          <p:nvPr/>
        </p:nvSpPr>
        <p:spPr>
          <a:xfrm>
            <a:off x="267554" y="833058"/>
            <a:ext cx="11255963" cy="40922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arabicPeriod"/>
            </a:pPr>
            <a:r>
              <a:rPr lang="en-AU" sz="2800" dirty="0"/>
              <a:t>Draw a table with 2 columns and 17 rows in your book or on your device. In the first column, put the heading “</a:t>
            </a:r>
            <a:r>
              <a:rPr lang="en-AU" sz="2800" b="1" dirty="0"/>
              <a:t>Rock Name</a:t>
            </a:r>
            <a:r>
              <a:rPr lang="en-AU" sz="2800" dirty="0"/>
              <a:t>” and in the second column, put the heading “</a:t>
            </a:r>
            <a:r>
              <a:rPr lang="en-AU" sz="2800" b="1" dirty="0"/>
              <a:t>Properties</a:t>
            </a:r>
            <a:r>
              <a:rPr lang="en-AU" sz="2800" dirty="0"/>
              <a:t>”</a:t>
            </a:r>
          </a:p>
          <a:p>
            <a:pPr marL="514350" indent="-514350">
              <a:buFont typeface="+mj-lt"/>
              <a:buAutoNum type="arabicPeriod"/>
            </a:pPr>
            <a:endParaRPr lang="en-AU" sz="2800" dirty="0"/>
          </a:p>
          <a:p>
            <a:pPr marL="514350" indent="-514350">
              <a:buFont typeface="+mj-lt"/>
              <a:buAutoNum type="arabicPeriod"/>
            </a:pPr>
            <a:r>
              <a:rPr lang="en-AU" sz="2800" dirty="0"/>
              <a:t>Look at the pictures of the rocks on page 19 of the text book and describe the properties of each rock. (You may not be able to describe all four properties for each rock.)</a:t>
            </a:r>
          </a:p>
          <a:p>
            <a:pPr marL="514350" indent="-514350">
              <a:buFont typeface="+mj-lt"/>
              <a:buAutoNum type="arabicPeriod"/>
            </a:pPr>
            <a:endParaRPr lang="en-AU" sz="2800" dirty="0"/>
          </a:p>
          <a:p>
            <a:pPr marL="514350" indent="-514350">
              <a:buFont typeface="+mj-lt"/>
              <a:buAutoNum type="arabicPeriod"/>
            </a:pPr>
            <a:r>
              <a:rPr lang="en-AU" sz="2800" dirty="0"/>
              <a:t>In your books or on your device answer the questions on page 19 of the textbook.</a:t>
            </a:r>
          </a:p>
        </p:txBody>
      </p:sp>
    </p:spTree>
    <p:extLst>
      <p:ext uri="{BB962C8B-B14F-4D97-AF65-F5344CB8AC3E}">
        <p14:creationId xmlns:p14="http://schemas.microsoft.com/office/powerpoint/2010/main" val="375474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5832366"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Independent Practice - ANSWERS</a:t>
            </a:r>
            <a:endParaRPr lang="en-AU" sz="3200" dirty="0"/>
          </a:p>
        </p:txBody>
      </p:sp>
      <p:graphicFrame>
        <p:nvGraphicFramePr>
          <p:cNvPr id="2" name="Table 1"/>
          <p:cNvGraphicFramePr>
            <a:graphicFrameLocks noGrp="1"/>
          </p:cNvGraphicFramePr>
          <p:nvPr>
            <p:extLst/>
          </p:nvPr>
        </p:nvGraphicFramePr>
        <p:xfrm>
          <a:off x="162684" y="802202"/>
          <a:ext cx="9997316" cy="5989320"/>
        </p:xfrm>
        <a:graphic>
          <a:graphicData uri="http://schemas.openxmlformats.org/drawingml/2006/table">
            <a:tbl>
              <a:tblPr firstRow="1" bandRow="1">
                <a:tableStyleId>{21E4AEA4-8DFA-4A89-87EB-49C32662AFE0}</a:tableStyleId>
              </a:tblPr>
              <a:tblGrid>
                <a:gridCol w="1447333"/>
                <a:gridCol w="8549983"/>
              </a:tblGrid>
              <a:tr h="342000">
                <a:tc>
                  <a:txBody>
                    <a:bodyPr/>
                    <a:lstStyle/>
                    <a:p>
                      <a:r>
                        <a:rPr lang="en-AU" sz="1900" dirty="0" smtClean="0">
                          <a:solidFill>
                            <a:schemeClr val="tx1"/>
                          </a:solidFill>
                        </a:rPr>
                        <a:t>Rock Name</a:t>
                      </a:r>
                      <a:endParaRPr lang="en-AU" sz="1900" dirty="0">
                        <a:solidFill>
                          <a:schemeClr val="tx1"/>
                        </a:solidFill>
                      </a:endParaRPr>
                    </a:p>
                  </a:txBody>
                  <a:tcPr/>
                </a:tc>
                <a:tc>
                  <a:txBody>
                    <a:bodyPr/>
                    <a:lstStyle/>
                    <a:p>
                      <a:r>
                        <a:rPr lang="en-AU" sz="1900" dirty="0" smtClean="0">
                          <a:solidFill>
                            <a:schemeClr val="tx1"/>
                          </a:solidFill>
                        </a:rPr>
                        <a:t>Properties</a:t>
                      </a:r>
                      <a:endParaRPr lang="en-AU" sz="1900" dirty="0">
                        <a:solidFill>
                          <a:schemeClr val="tx1"/>
                        </a:solidFill>
                      </a:endParaRPr>
                    </a:p>
                  </a:txBody>
                  <a:tcPr/>
                </a:tc>
              </a:tr>
              <a:tr h="342000">
                <a:tc>
                  <a:txBody>
                    <a:bodyPr/>
                    <a:lstStyle/>
                    <a:p>
                      <a:r>
                        <a:rPr lang="en-AU" sz="1700" dirty="0" smtClean="0">
                          <a:solidFill>
                            <a:schemeClr val="tx1"/>
                          </a:solidFill>
                        </a:rPr>
                        <a:t>Basalt</a:t>
                      </a:r>
                      <a:endParaRPr lang="en-AU" sz="1700" dirty="0">
                        <a:solidFill>
                          <a:schemeClr val="tx1"/>
                        </a:solidFill>
                      </a:endParaRPr>
                    </a:p>
                  </a:txBody>
                  <a:tcPr/>
                </a:tc>
                <a:tc>
                  <a:txBody>
                    <a:bodyPr/>
                    <a:lstStyle/>
                    <a:p>
                      <a:r>
                        <a:rPr lang="en-AU" sz="1700" dirty="0" smtClean="0">
                          <a:solidFill>
                            <a:schemeClr val="tx1"/>
                          </a:solidFill>
                        </a:rPr>
                        <a:t>Dark green / black, no layers, crystals, no air holes</a:t>
                      </a:r>
                      <a:endParaRPr lang="en-AU" sz="1700" dirty="0">
                        <a:solidFill>
                          <a:schemeClr val="tx1"/>
                        </a:solidFill>
                      </a:endParaRPr>
                    </a:p>
                  </a:txBody>
                  <a:tcPr/>
                </a:tc>
              </a:tr>
              <a:tr h="342000">
                <a:tc>
                  <a:txBody>
                    <a:bodyPr/>
                    <a:lstStyle/>
                    <a:p>
                      <a:r>
                        <a:rPr lang="en-AU" sz="1700" dirty="0" smtClean="0">
                          <a:solidFill>
                            <a:schemeClr val="tx1"/>
                          </a:solidFill>
                        </a:rPr>
                        <a:t>Coal</a:t>
                      </a:r>
                      <a:endParaRPr lang="en-AU" sz="1700" dirty="0">
                        <a:solidFill>
                          <a:schemeClr val="tx1"/>
                        </a:solidFill>
                      </a:endParaRPr>
                    </a:p>
                  </a:txBody>
                  <a:tcPr/>
                </a:tc>
                <a:tc>
                  <a:txBody>
                    <a:bodyPr/>
                    <a:lstStyle/>
                    <a:p>
                      <a:r>
                        <a:rPr lang="en-AU" sz="1700" dirty="0" smtClean="0">
                          <a:solidFill>
                            <a:schemeClr val="tx1"/>
                          </a:solidFill>
                        </a:rPr>
                        <a:t>Black , no layers, crystals, no air holes</a:t>
                      </a:r>
                      <a:endParaRPr lang="en-AU" sz="1700" dirty="0">
                        <a:solidFill>
                          <a:schemeClr val="tx1"/>
                        </a:solidFill>
                      </a:endParaRPr>
                    </a:p>
                  </a:txBody>
                  <a:tcPr/>
                </a:tc>
              </a:tr>
              <a:tr h="342000">
                <a:tc>
                  <a:txBody>
                    <a:bodyPr/>
                    <a:lstStyle/>
                    <a:p>
                      <a:r>
                        <a:rPr lang="en-AU" sz="1700" dirty="0" smtClean="0">
                          <a:solidFill>
                            <a:schemeClr val="tx1"/>
                          </a:solidFill>
                        </a:rPr>
                        <a:t>Conglomerate</a:t>
                      </a:r>
                      <a:endParaRPr lang="en-AU" sz="1700" dirty="0">
                        <a:solidFill>
                          <a:schemeClr val="tx1"/>
                        </a:solidFill>
                      </a:endParaRPr>
                    </a:p>
                  </a:txBody>
                  <a:tcPr/>
                </a:tc>
                <a:tc>
                  <a:txBody>
                    <a:bodyPr/>
                    <a:lstStyle/>
                    <a:p>
                      <a:r>
                        <a:rPr lang="en-AU" sz="1700" dirty="0" smtClean="0">
                          <a:solidFill>
                            <a:schemeClr val="tx1"/>
                          </a:solidFill>
                        </a:rPr>
                        <a:t>Mixed colours</a:t>
                      </a:r>
                      <a:r>
                        <a:rPr lang="en-AU" sz="1700" baseline="0" dirty="0" smtClean="0">
                          <a:solidFill>
                            <a:schemeClr val="tx1"/>
                          </a:solidFill>
                        </a:rPr>
                        <a:t> (orange, yellow brown), </a:t>
                      </a:r>
                      <a:r>
                        <a:rPr lang="en-AU" sz="1700" dirty="0" smtClean="0">
                          <a:solidFill>
                            <a:schemeClr val="tx1"/>
                          </a:solidFill>
                        </a:rPr>
                        <a:t>no layers, grains, no air holes</a:t>
                      </a:r>
                      <a:endParaRPr lang="en-AU" sz="1700" dirty="0">
                        <a:solidFill>
                          <a:schemeClr val="tx1"/>
                        </a:solidFill>
                      </a:endParaRPr>
                    </a:p>
                  </a:txBody>
                  <a:tcPr/>
                </a:tc>
              </a:tr>
              <a:tr h="342000">
                <a:tc>
                  <a:txBody>
                    <a:bodyPr/>
                    <a:lstStyle/>
                    <a:p>
                      <a:r>
                        <a:rPr lang="en-AU" sz="1700" dirty="0" smtClean="0">
                          <a:solidFill>
                            <a:schemeClr val="tx1"/>
                          </a:solidFill>
                        </a:rPr>
                        <a:t>Gneiss</a:t>
                      </a:r>
                      <a:endParaRPr lang="en-AU" sz="1700" dirty="0">
                        <a:solidFill>
                          <a:schemeClr val="tx1"/>
                        </a:solidFill>
                      </a:endParaRPr>
                    </a:p>
                  </a:txBody>
                  <a:tcPr/>
                </a:tc>
                <a:tc>
                  <a:txBody>
                    <a:bodyPr/>
                    <a:lstStyle/>
                    <a:p>
                      <a:r>
                        <a:rPr lang="en-AU" sz="1700" dirty="0" smtClean="0">
                          <a:solidFill>
                            <a:schemeClr val="tx1"/>
                          </a:solidFill>
                        </a:rPr>
                        <a:t>Grey</a:t>
                      </a:r>
                      <a:r>
                        <a:rPr lang="en-AU" sz="1700" baseline="0" dirty="0" smtClean="0">
                          <a:solidFill>
                            <a:schemeClr val="tx1"/>
                          </a:solidFill>
                        </a:rPr>
                        <a:t> / brown, it has l</a:t>
                      </a:r>
                      <a:r>
                        <a:rPr lang="en-AU" sz="1700" dirty="0" smtClean="0">
                          <a:solidFill>
                            <a:schemeClr val="tx1"/>
                          </a:solidFill>
                        </a:rPr>
                        <a:t>ayers, crystals, no air holes</a:t>
                      </a:r>
                      <a:endParaRPr lang="en-AU" sz="1700" dirty="0">
                        <a:solidFill>
                          <a:schemeClr val="tx1"/>
                        </a:solidFill>
                      </a:endParaRPr>
                    </a:p>
                  </a:txBody>
                  <a:tcPr/>
                </a:tc>
              </a:tr>
              <a:tr h="342000">
                <a:tc>
                  <a:txBody>
                    <a:bodyPr/>
                    <a:lstStyle/>
                    <a:p>
                      <a:r>
                        <a:rPr lang="en-AU" sz="1700" dirty="0" smtClean="0">
                          <a:solidFill>
                            <a:schemeClr val="tx1"/>
                          </a:solidFill>
                        </a:rPr>
                        <a:t>Granite</a:t>
                      </a:r>
                      <a:endParaRPr lang="en-AU" sz="1700" dirty="0">
                        <a:solidFill>
                          <a:schemeClr val="tx1"/>
                        </a:solidFill>
                      </a:endParaRPr>
                    </a:p>
                  </a:txBody>
                  <a:tcPr/>
                </a:tc>
                <a:tc>
                  <a:txBody>
                    <a:bodyPr/>
                    <a:lstStyle/>
                    <a:p>
                      <a:r>
                        <a:rPr lang="en-AU" sz="1700" dirty="0" smtClean="0">
                          <a:solidFill>
                            <a:schemeClr val="tx1"/>
                          </a:solidFill>
                        </a:rPr>
                        <a:t>Red, </a:t>
                      </a:r>
                      <a:r>
                        <a:rPr lang="en-AU" sz="1700" b="0" dirty="0" smtClean="0">
                          <a:solidFill>
                            <a:schemeClr val="tx1"/>
                          </a:solidFill>
                        </a:rPr>
                        <a:t>no layers</a:t>
                      </a:r>
                      <a:r>
                        <a:rPr lang="en-AU" sz="1700" dirty="0" smtClean="0">
                          <a:solidFill>
                            <a:schemeClr val="tx1"/>
                          </a:solidFill>
                        </a:rPr>
                        <a:t>, crystals,</a:t>
                      </a:r>
                      <a:r>
                        <a:rPr lang="en-AU" sz="1700" baseline="0" dirty="0" smtClean="0">
                          <a:solidFill>
                            <a:schemeClr val="tx1"/>
                          </a:solidFill>
                        </a:rPr>
                        <a:t> no air holes</a:t>
                      </a:r>
                      <a:endParaRPr lang="en-AU" sz="1700" dirty="0">
                        <a:solidFill>
                          <a:schemeClr val="tx1"/>
                        </a:solidFill>
                      </a:endParaRPr>
                    </a:p>
                  </a:txBody>
                  <a:tcPr/>
                </a:tc>
              </a:tr>
              <a:tr h="342000">
                <a:tc>
                  <a:txBody>
                    <a:bodyPr/>
                    <a:lstStyle/>
                    <a:p>
                      <a:r>
                        <a:rPr lang="en-AU" sz="1700" dirty="0" smtClean="0">
                          <a:solidFill>
                            <a:schemeClr val="tx1"/>
                          </a:solidFill>
                        </a:rPr>
                        <a:t>Limestone</a:t>
                      </a:r>
                      <a:endParaRPr lang="en-AU" sz="1700" dirty="0">
                        <a:solidFill>
                          <a:schemeClr val="tx1"/>
                        </a:solidFill>
                      </a:endParaRPr>
                    </a:p>
                  </a:txBody>
                  <a:tcPr/>
                </a:tc>
                <a:tc>
                  <a:txBody>
                    <a:bodyPr/>
                    <a:lstStyle/>
                    <a:p>
                      <a:r>
                        <a:rPr lang="en-AU" sz="1700" dirty="0" smtClean="0">
                          <a:solidFill>
                            <a:schemeClr val="tx1"/>
                          </a:solidFill>
                        </a:rPr>
                        <a:t>Cream, no layers, grains, no air holes</a:t>
                      </a:r>
                      <a:endParaRPr lang="en-AU" sz="1700" dirty="0">
                        <a:solidFill>
                          <a:schemeClr val="tx1"/>
                        </a:solidFill>
                      </a:endParaRPr>
                    </a:p>
                  </a:txBody>
                  <a:tcPr/>
                </a:tc>
              </a:tr>
              <a:tr h="342000">
                <a:tc>
                  <a:txBody>
                    <a:bodyPr/>
                    <a:lstStyle/>
                    <a:p>
                      <a:r>
                        <a:rPr lang="en-AU" sz="1700" dirty="0" smtClean="0">
                          <a:solidFill>
                            <a:schemeClr val="tx1"/>
                          </a:solidFill>
                        </a:rPr>
                        <a:t>Marble</a:t>
                      </a:r>
                      <a:endParaRPr lang="en-AU" sz="1700" dirty="0">
                        <a:solidFill>
                          <a:schemeClr val="tx1"/>
                        </a:solidFill>
                      </a:endParaRPr>
                    </a:p>
                  </a:txBody>
                  <a:tcPr/>
                </a:tc>
                <a:tc>
                  <a:txBody>
                    <a:bodyPr/>
                    <a:lstStyle/>
                    <a:p>
                      <a:r>
                        <a:rPr lang="en-AU" sz="1700" dirty="0" err="1" smtClean="0">
                          <a:solidFill>
                            <a:schemeClr val="tx1"/>
                          </a:solidFill>
                        </a:rPr>
                        <a:t>Pinky</a:t>
                      </a:r>
                      <a:r>
                        <a:rPr lang="en-AU" sz="1700" baseline="0" dirty="0" smtClean="0">
                          <a:solidFill>
                            <a:schemeClr val="tx1"/>
                          </a:solidFill>
                        </a:rPr>
                        <a:t> / orange, no layers, crystals, no air holes</a:t>
                      </a:r>
                      <a:endParaRPr lang="en-AU" sz="1700" dirty="0">
                        <a:solidFill>
                          <a:schemeClr val="tx1"/>
                        </a:solidFill>
                      </a:endParaRPr>
                    </a:p>
                  </a:txBody>
                  <a:tcPr/>
                </a:tc>
              </a:tr>
              <a:tr h="342000">
                <a:tc>
                  <a:txBody>
                    <a:bodyPr/>
                    <a:lstStyle/>
                    <a:p>
                      <a:r>
                        <a:rPr lang="en-AU" sz="1700" dirty="0" smtClean="0">
                          <a:solidFill>
                            <a:schemeClr val="tx1"/>
                          </a:solidFill>
                        </a:rPr>
                        <a:t>Obsidian</a:t>
                      </a:r>
                      <a:endParaRPr lang="en-AU" sz="1700" dirty="0">
                        <a:solidFill>
                          <a:schemeClr val="tx1"/>
                        </a:solidFill>
                      </a:endParaRPr>
                    </a:p>
                  </a:txBody>
                  <a:tcPr/>
                </a:tc>
                <a:tc>
                  <a:txBody>
                    <a:bodyPr/>
                    <a:lstStyle/>
                    <a:p>
                      <a:r>
                        <a:rPr lang="en-AU" sz="1700" dirty="0" smtClean="0">
                          <a:solidFill>
                            <a:schemeClr val="tx1"/>
                          </a:solidFill>
                        </a:rPr>
                        <a:t>Shiny</a:t>
                      </a:r>
                      <a:r>
                        <a:rPr lang="en-AU" sz="1700" baseline="0" dirty="0" smtClean="0">
                          <a:solidFill>
                            <a:schemeClr val="tx1"/>
                          </a:solidFill>
                        </a:rPr>
                        <a:t> black, no layers, crystal, no air holes</a:t>
                      </a:r>
                      <a:endParaRPr lang="en-AU" sz="1700" dirty="0">
                        <a:solidFill>
                          <a:schemeClr val="tx1"/>
                        </a:solidFill>
                      </a:endParaRPr>
                    </a:p>
                  </a:txBody>
                  <a:tcPr/>
                </a:tc>
              </a:tr>
              <a:tr h="342000">
                <a:tc>
                  <a:txBody>
                    <a:bodyPr/>
                    <a:lstStyle/>
                    <a:p>
                      <a:r>
                        <a:rPr lang="en-AU" sz="1700" dirty="0" smtClean="0">
                          <a:solidFill>
                            <a:schemeClr val="tx1"/>
                          </a:solidFill>
                        </a:rPr>
                        <a:t>Pumice</a:t>
                      </a:r>
                      <a:endParaRPr lang="en-AU" sz="1700" dirty="0">
                        <a:solidFill>
                          <a:schemeClr val="tx1"/>
                        </a:solidFill>
                      </a:endParaRPr>
                    </a:p>
                  </a:txBody>
                  <a:tcPr/>
                </a:tc>
                <a:tc>
                  <a:txBody>
                    <a:bodyPr/>
                    <a:lstStyle/>
                    <a:p>
                      <a:r>
                        <a:rPr lang="en-AU" sz="1700" dirty="0" smtClean="0">
                          <a:solidFill>
                            <a:schemeClr val="tx1"/>
                          </a:solidFill>
                        </a:rPr>
                        <a:t>Grey,</a:t>
                      </a:r>
                      <a:r>
                        <a:rPr lang="en-AU" sz="1700" baseline="0" dirty="0" smtClean="0">
                          <a:solidFill>
                            <a:schemeClr val="tx1"/>
                          </a:solidFill>
                        </a:rPr>
                        <a:t> no layers, c</a:t>
                      </a:r>
                      <a:r>
                        <a:rPr lang="en-AU" sz="1700" dirty="0" smtClean="0">
                          <a:solidFill>
                            <a:schemeClr val="tx1"/>
                          </a:solidFill>
                        </a:rPr>
                        <a:t>rystals, has air</a:t>
                      </a:r>
                      <a:r>
                        <a:rPr lang="en-AU" sz="1700" baseline="0" dirty="0" smtClean="0">
                          <a:solidFill>
                            <a:schemeClr val="tx1"/>
                          </a:solidFill>
                        </a:rPr>
                        <a:t> holes</a:t>
                      </a:r>
                      <a:endParaRPr lang="en-AU" sz="1700" dirty="0">
                        <a:solidFill>
                          <a:schemeClr val="tx1"/>
                        </a:solidFill>
                      </a:endParaRPr>
                    </a:p>
                  </a:txBody>
                  <a:tcPr/>
                </a:tc>
              </a:tr>
              <a:tr h="342000">
                <a:tc>
                  <a:txBody>
                    <a:bodyPr/>
                    <a:lstStyle/>
                    <a:p>
                      <a:r>
                        <a:rPr lang="en-AU" sz="1700" dirty="0" smtClean="0">
                          <a:solidFill>
                            <a:schemeClr val="tx1"/>
                          </a:solidFill>
                        </a:rPr>
                        <a:t>Quartzite</a:t>
                      </a:r>
                      <a:endParaRPr lang="en-AU" sz="1700" dirty="0">
                        <a:solidFill>
                          <a:schemeClr val="tx1"/>
                        </a:solidFill>
                      </a:endParaRPr>
                    </a:p>
                  </a:txBody>
                  <a:tcPr/>
                </a:tc>
                <a:tc>
                  <a:txBody>
                    <a:bodyPr/>
                    <a:lstStyle/>
                    <a:p>
                      <a:r>
                        <a:rPr lang="en-AU" sz="1700" dirty="0" smtClean="0">
                          <a:solidFill>
                            <a:schemeClr val="tx1"/>
                          </a:solidFill>
                        </a:rPr>
                        <a:t>Light grey, usually</a:t>
                      </a:r>
                      <a:r>
                        <a:rPr lang="en-AU" sz="1700" baseline="0" dirty="0" smtClean="0">
                          <a:solidFill>
                            <a:schemeClr val="tx1"/>
                          </a:solidFill>
                        </a:rPr>
                        <a:t> l</a:t>
                      </a:r>
                      <a:r>
                        <a:rPr lang="en-AU" sz="1700" dirty="0" smtClean="0">
                          <a:solidFill>
                            <a:schemeClr val="tx1"/>
                          </a:solidFill>
                        </a:rPr>
                        <a:t>ayered</a:t>
                      </a:r>
                      <a:r>
                        <a:rPr lang="en-AU" sz="1700" baseline="0" dirty="0" smtClean="0">
                          <a:solidFill>
                            <a:schemeClr val="tx1"/>
                          </a:solidFill>
                        </a:rPr>
                        <a:t> (not in picture), crystals, no air holes</a:t>
                      </a:r>
                      <a:endParaRPr lang="en-AU" sz="1700" dirty="0">
                        <a:solidFill>
                          <a:schemeClr val="tx1"/>
                        </a:solidFill>
                      </a:endParaRPr>
                    </a:p>
                  </a:txBody>
                  <a:tcPr/>
                </a:tc>
              </a:tr>
              <a:tr h="342000">
                <a:tc>
                  <a:txBody>
                    <a:bodyPr/>
                    <a:lstStyle/>
                    <a:p>
                      <a:r>
                        <a:rPr lang="en-AU" sz="1700" dirty="0" smtClean="0">
                          <a:solidFill>
                            <a:schemeClr val="tx1"/>
                          </a:solidFill>
                        </a:rPr>
                        <a:t>Rhyolite</a:t>
                      </a:r>
                      <a:endParaRPr lang="en-AU" sz="1700" dirty="0">
                        <a:solidFill>
                          <a:schemeClr val="tx1"/>
                        </a:solidFill>
                      </a:endParaRPr>
                    </a:p>
                  </a:txBody>
                  <a:tcPr/>
                </a:tc>
                <a:tc>
                  <a:txBody>
                    <a:bodyPr/>
                    <a:lstStyle/>
                    <a:p>
                      <a:r>
                        <a:rPr lang="en-AU" sz="1700" dirty="0" err="1" smtClean="0">
                          <a:solidFill>
                            <a:schemeClr val="tx1"/>
                          </a:solidFill>
                        </a:rPr>
                        <a:t>Pinky</a:t>
                      </a:r>
                      <a:r>
                        <a:rPr lang="en-AU" sz="1700" dirty="0" smtClean="0">
                          <a:solidFill>
                            <a:schemeClr val="tx1"/>
                          </a:solidFill>
                        </a:rPr>
                        <a:t> /</a:t>
                      </a:r>
                      <a:r>
                        <a:rPr lang="en-AU" sz="1700" baseline="0" dirty="0" smtClean="0">
                          <a:solidFill>
                            <a:schemeClr val="tx1"/>
                          </a:solidFill>
                        </a:rPr>
                        <a:t> </a:t>
                      </a:r>
                      <a:r>
                        <a:rPr lang="en-AU" sz="1700" dirty="0" smtClean="0">
                          <a:solidFill>
                            <a:schemeClr val="tx1"/>
                          </a:solidFill>
                        </a:rPr>
                        <a:t>white, no layers, crystals, no air holes</a:t>
                      </a:r>
                      <a:endParaRPr lang="en-AU" sz="1700" dirty="0">
                        <a:solidFill>
                          <a:schemeClr val="tx1"/>
                        </a:solidFill>
                      </a:endParaRPr>
                    </a:p>
                  </a:txBody>
                  <a:tcPr/>
                </a:tc>
              </a:tr>
              <a:tr h="342000">
                <a:tc>
                  <a:txBody>
                    <a:bodyPr/>
                    <a:lstStyle/>
                    <a:p>
                      <a:r>
                        <a:rPr lang="en-AU" sz="1700" dirty="0" smtClean="0">
                          <a:solidFill>
                            <a:schemeClr val="tx1"/>
                          </a:solidFill>
                        </a:rPr>
                        <a:t>Sandstone</a:t>
                      </a:r>
                      <a:endParaRPr lang="en-AU" sz="1700" dirty="0">
                        <a:solidFill>
                          <a:schemeClr val="tx1"/>
                        </a:solidFill>
                      </a:endParaRPr>
                    </a:p>
                  </a:txBody>
                  <a:tcPr/>
                </a:tc>
                <a:tc>
                  <a:txBody>
                    <a:bodyPr/>
                    <a:lstStyle/>
                    <a:p>
                      <a:r>
                        <a:rPr lang="en-AU" sz="1700" dirty="0" smtClean="0">
                          <a:solidFill>
                            <a:schemeClr val="tx1"/>
                          </a:solidFill>
                        </a:rPr>
                        <a:t>Yellow / orange,</a:t>
                      </a:r>
                      <a:r>
                        <a:rPr lang="en-AU" sz="1700" baseline="0" dirty="0" smtClean="0">
                          <a:solidFill>
                            <a:schemeClr val="tx1"/>
                          </a:solidFill>
                        </a:rPr>
                        <a:t> l</a:t>
                      </a:r>
                      <a:r>
                        <a:rPr lang="en-AU" sz="1700" dirty="0" smtClean="0">
                          <a:solidFill>
                            <a:schemeClr val="tx1"/>
                          </a:solidFill>
                        </a:rPr>
                        <a:t>ayers,</a:t>
                      </a:r>
                      <a:r>
                        <a:rPr lang="en-AU" sz="1700" baseline="0" dirty="0" smtClean="0">
                          <a:solidFill>
                            <a:schemeClr val="tx1"/>
                          </a:solidFill>
                        </a:rPr>
                        <a:t> g</a:t>
                      </a:r>
                      <a:r>
                        <a:rPr lang="en-AU" sz="1700" dirty="0" smtClean="0">
                          <a:solidFill>
                            <a:schemeClr val="tx1"/>
                          </a:solidFill>
                        </a:rPr>
                        <a:t>rains, no</a:t>
                      </a:r>
                      <a:r>
                        <a:rPr lang="en-AU" sz="1700" baseline="0" dirty="0" smtClean="0">
                          <a:solidFill>
                            <a:schemeClr val="tx1"/>
                          </a:solidFill>
                        </a:rPr>
                        <a:t> air holes</a:t>
                      </a:r>
                      <a:endParaRPr lang="en-AU" sz="1700" dirty="0">
                        <a:solidFill>
                          <a:schemeClr val="tx1"/>
                        </a:solidFill>
                      </a:endParaRPr>
                    </a:p>
                  </a:txBody>
                  <a:tcPr/>
                </a:tc>
              </a:tr>
              <a:tr h="342000">
                <a:tc>
                  <a:txBody>
                    <a:bodyPr/>
                    <a:lstStyle/>
                    <a:p>
                      <a:r>
                        <a:rPr lang="en-AU" sz="1700" dirty="0" smtClean="0">
                          <a:solidFill>
                            <a:schemeClr val="tx1"/>
                          </a:solidFill>
                        </a:rPr>
                        <a:t>Schist</a:t>
                      </a:r>
                      <a:endParaRPr lang="en-AU" sz="1700" dirty="0">
                        <a:solidFill>
                          <a:schemeClr val="tx1"/>
                        </a:solidFill>
                      </a:endParaRPr>
                    </a:p>
                  </a:txBody>
                  <a:tcPr/>
                </a:tc>
                <a:tc>
                  <a:txBody>
                    <a:bodyPr/>
                    <a:lstStyle/>
                    <a:p>
                      <a:r>
                        <a:rPr lang="en-AU" sz="1700" dirty="0" smtClean="0">
                          <a:solidFill>
                            <a:schemeClr val="tx1"/>
                          </a:solidFill>
                        </a:rPr>
                        <a:t>Dark grey</a:t>
                      </a:r>
                      <a:r>
                        <a:rPr lang="en-AU" sz="1700" baseline="0" dirty="0" smtClean="0">
                          <a:solidFill>
                            <a:schemeClr val="tx1"/>
                          </a:solidFill>
                        </a:rPr>
                        <a:t> and brown, </a:t>
                      </a:r>
                      <a:r>
                        <a:rPr lang="en-AU" sz="1700" dirty="0" smtClean="0">
                          <a:solidFill>
                            <a:schemeClr val="tx1"/>
                          </a:solidFill>
                        </a:rPr>
                        <a:t>usually</a:t>
                      </a:r>
                      <a:r>
                        <a:rPr lang="en-AU" sz="1700" baseline="0" dirty="0" smtClean="0">
                          <a:solidFill>
                            <a:schemeClr val="tx1"/>
                          </a:solidFill>
                        </a:rPr>
                        <a:t> l</a:t>
                      </a:r>
                      <a:r>
                        <a:rPr lang="en-AU" sz="1700" dirty="0" smtClean="0">
                          <a:solidFill>
                            <a:schemeClr val="tx1"/>
                          </a:solidFill>
                        </a:rPr>
                        <a:t>ayered</a:t>
                      </a:r>
                      <a:r>
                        <a:rPr lang="en-AU" sz="1700" baseline="0" dirty="0" smtClean="0">
                          <a:solidFill>
                            <a:schemeClr val="tx1"/>
                          </a:solidFill>
                        </a:rPr>
                        <a:t> (not in picture), crystals, no air holes</a:t>
                      </a:r>
                      <a:endParaRPr lang="en-AU" sz="1700" dirty="0">
                        <a:solidFill>
                          <a:schemeClr val="tx1"/>
                        </a:solidFill>
                      </a:endParaRPr>
                    </a:p>
                  </a:txBody>
                  <a:tcPr/>
                </a:tc>
              </a:tr>
              <a:tr h="342000">
                <a:tc>
                  <a:txBody>
                    <a:bodyPr/>
                    <a:lstStyle/>
                    <a:p>
                      <a:r>
                        <a:rPr lang="en-AU" sz="1700" dirty="0" smtClean="0">
                          <a:solidFill>
                            <a:schemeClr val="tx1"/>
                          </a:solidFill>
                        </a:rPr>
                        <a:t>Scoria</a:t>
                      </a:r>
                      <a:endParaRPr lang="en-AU" sz="1700" dirty="0">
                        <a:solidFill>
                          <a:schemeClr val="tx1"/>
                        </a:solidFill>
                      </a:endParaRPr>
                    </a:p>
                  </a:txBody>
                  <a:tcPr/>
                </a:tc>
                <a:tc>
                  <a:txBody>
                    <a:bodyPr/>
                    <a:lstStyle/>
                    <a:p>
                      <a:r>
                        <a:rPr lang="en-AU" sz="1700" dirty="0" smtClean="0">
                          <a:solidFill>
                            <a:schemeClr val="tx1"/>
                          </a:solidFill>
                        </a:rPr>
                        <a:t>Dark grey, no layers, crystals, has air holes</a:t>
                      </a:r>
                      <a:endParaRPr lang="en-AU" sz="1700" dirty="0">
                        <a:solidFill>
                          <a:schemeClr val="tx1"/>
                        </a:solidFill>
                      </a:endParaRPr>
                    </a:p>
                  </a:txBody>
                  <a:tcPr/>
                </a:tc>
              </a:tr>
              <a:tr h="342000">
                <a:tc>
                  <a:txBody>
                    <a:bodyPr/>
                    <a:lstStyle/>
                    <a:p>
                      <a:r>
                        <a:rPr lang="en-AU" sz="1700" dirty="0" smtClean="0">
                          <a:solidFill>
                            <a:schemeClr val="tx1"/>
                          </a:solidFill>
                        </a:rPr>
                        <a:t>Shale</a:t>
                      </a:r>
                      <a:endParaRPr lang="en-AU" sz="1700" dirty="0">
                        <a:solidFill>
                          <a:schemeClr val="tx1"/>
                        </a:solidFill>
                      </a:endParaRPr>
                    </a:p>
                  </a:txBody>
                  <a:tcPr/>
                </a:tc>
                <a:tc>
                  <a:txBody>
                    <a:bodyPr/>
                    <a:lstStyle/>
                    <a:p>
                      <a:r>
                        <a:rPr lang="en-AU" sz="1700" dirty="0" smtClean="0">
                          <a:solidFill>
                            <a:schemeClr val="tx1"/>
                          </a:solidFill>
                        </a:rPr>
                        <a:t>Black,</a:t>
                      </a:r>
                      <a:r>
                        <a:rPr lang="en-AU" sz="1700" baseline="0" dirty="0" smtClean="0">
                          <a:solidFill>
                            <a:schemeClr val="tx1"/>
                          </a:solidFill>
                        </a:rPr>
                        <a:t> l</a:t>
                      </a:r>
                      <a:r>
                        <a:rPr lang="en-AU" sz="1700" dirty="0" smtClean="0">
                          <a:solidFill>
                            <a:schemeClr val="tx1"/>
                          </a:solidFill>
                        </a:rPr>
                        <a:t>ayers, SUPER fine grains, no air holes</a:t>
                      </a:r>
                      <a:endParaRPr lang="en-AU" sz="1700" dirty="0">
                        <a:solidFill>
                          <a:schemeClr val="tx1"/>
                        </a:solidFill>
                      </a:endParaRPr>
                    </a:p>
                  </a:txBody>
                  <a:tcPr/>
                </a:tc>
              </a:tr>
              <a:tr h="342000">
                <a:tc>
                  <a:txBody>
                    <a:bodyPr/>
                    <a:lstStyle/>
                    <a:p>
                      <a:r>
                        <a:rPr lang="en-AU" sz="1700" dirty="0" smtClean="0">
                          <a:solidFill>
                            <a:schemeClr val="tx1"/>
                          </a:solidFill>
                        </a:rPr>
                        <a:t>Slate</a:t>
                      </a:r>
                      <a:endParaRPr lang="en-AU" sz="1700" dirty="0">
                        <a:solidFill>
                          <a:schemeClr val="tx1"/>
                        </a:solidFill>
                      </a:endParaRPr>
                    </a:p>
                  </a:txBody>
                  <a:tcPr/>
                </a:tc>
                <a:tc>
                  <a:txBody>
                    <a:bodyPr/>
                    <a:lstStyle/>
                    <a:p>
                      <a:r>
                        <a:rPr lang="en-AU" sz="1700" dirty="0" smtClean="0">
                          <a:solidFill>
                            <a:schemeClr val="tx1"/>
                          </a:solidFill>
                        </a:rPr>
                        <a:t>Black,</a:t>
                      </a:r>
                      <a:r>
                        <a:rPr lang="en-AU" sz="1700" baseline="0" dirty="0" smtClean="0">
                          <a:solidFill>
                            <a:schemeClr val="tx1"/>
                          </a:solidFill>
                        </a:rPr>
                        <a:t> l</a:t>
                      </a:r>
                      <a:r>
                        <a:rPr lang="en-AU" sz="1700" dirty="0" smtClean="0">
                          <a:solidFill>
                            <a:schemeClr val="tx1"/>
                          </a:solidFill>
                        </a:rPr>
                        <a:t>ayers, SUPER</a:t>
                      </a:r>
                      <a:r>
                        <a:rPr lang="en-AU" sz="1700" baseline="0" dirty="0" smtClean="0">
                          <a:solidFill>
                            <a:schemeClr val="tx1"/>
                          </a:solidFill>
                        </a:rPr>
                        <a:t> fine grains, no air holes</a:t>
                      </a:r>
                      <a:endParaRPr lang="en-AU" sz="1700" dirty="0">
                        <a:solidFill>
                          <a:schemeClr val="tx1"/>
                        </a:solidFill>
                      </a:endParaRPr>
                    </a:p>
                  </a:txBody>
                  <a:tcPr/>
                </a:tc>
              </a:tr>
            </a:tbl>
          </a:graphicData>
        </a:graphic>
      </p:graphicFrame>
      <p:graphicFrame>
        <p:nvGraphicFramePr>
          <p:cNvPr id="6" name="Table 5"/>
          <p:cNvGraphicFramePr>
            <a:graphicFrameLocks noGrp="1"/>
          </p:cNvGraphicFramePr>
          <p:nvPr>
            <p:extLst/>
          </p:nvPr>
        </p:nvGraphicFramePr>
        <p:xfrm>
          <a:off x="10243522" y="364683"/>
          <a:ext cx="1886768" cy="1005840"/>
        </p:xfrm>
        <a:graphic>
          <a:graphicData uri="http://schemas.openxmlformats.org/drawingml/2006/table">
            <a:tbl>
              <a:tblPr firstRow="1" bandRow="1">
                <a:tableStyleId>{7DF18680-E054-41AD-8BC1-D1AEF772440D}</a:tableStyleId>
              </a:tblPr>
              <a:tblGrid>
                <a:gridCol w="1886768"/>
              </a:tblGrid>
              <a:tr h="353527">
                <a:tc>
                  <a:txBody>
                    <a:bodyPr/>
                    <a:lstStyle/>
                    <a:p>
                      <a:r>
                        <a:rPr lang="en-AU" dirty="0" smtClean="0"/>
                        <a:t>Step 1</a:t>
                      </a:r>
                      <a:endParaRPr lang="en-AU" dirty="0"/>
                    </a:p>
                  </a:txBody>
                  <a:tcPr/>
                </a:tc>
              </a:tr>
              <a:tr h="370840">
                <a:tc>
                  <a:txBody>
                    <a:bodyPr/>
                    <a:lstStyle/>
                    <a:p>
                      <a:r>
                        <a:rPr lang="en-AU" dirty="0" smtClean="0"/>
                        <a:t>What</a:t>
                      </a:r>
                      <a:r>
                        <a:rPr lang="en-AU" baseline="0" dirty="0" smtClean="0"/>
                        <a:t> is its colour?</a:t>
                      </a:r>
                      <a:endParaRPr lang="en-AU" dirty="0" smtClean="0"/>
                    </a:p>
                  </a:txBody>
                  <a:tcPr/>
                </a:tc>
              </a:tr>
            </a:tbl>
          </a:graphicData>
        </a:graphic>
      </p:graphicFrame>
      <p:graphicFrame>
        <p:nvGraphicFramePr>
          <p:cNvPr id="7" name="Table 6"/>
          <p:cNvGraphicFramePr>
            <a:graphicFrameLocks noGrp="1"/>
          </p:cNvGraphicFramePr>
          <p:nvPr>
            <p:extLst/>
          </p:nvPr>
        </p:nvGraphicFramePr>
        <p:xfrm>
          <a:off x="10224921" y="1702323"/>
          <a:ext cx="1886768" cy="1005840"/>
        </p:xfrm>
        <a:graphic>
          <a:graphicData uri="http://schemas.openxmlformats.org/drawingml/2006/table">
            <a:tbl>
              <a:tblPr firstRow="1" bandRow="1">
                <a:tableStyleId>{7DF18680-E054-41AD-8BC1-D1AEF772440D}</a:tableStyleId>
              </a:tblPr>
              <a:tblGrid>
                <a:gridCol w="1886768"/>
              </a:tblGrid>
              <a:tr h="353527">
                <a:tc>
                  <a:txBody>
                    <a:bodyPr/>
                    <a:lstStyle/>
                    <a:p>
                      <a:r>
                        <a:rPr lang="en-AU" dirty="0" smtClean="0"/>
                        <a:t>Step 2</a:t>
                      </a:r>
                      <a:endParaRPr lang="en-AU" dirty="0"/>
                    </a:p>
                  </a:txBody>
                  <a:tcPr/>
                </a:tc>
              </a:tr>
              <a:tr h="370840">
                <a:tc>
                  <a:txBody>
                    <a:bodyPr/>
                    <a:lstStyle/>
                    <a:p>
                      <a:r>
                        <a:rPr lang="en-AU" dirty="0" smtClean="0"/>
                        <a:t>Does it have</a:t>
                      </a:r>
                      <a:r>
                        <a:rPr lang="en-AU" baseline="0" dirty="0" smtClean="0"/>
                        <a:t> layers</a:t>
                      </a:r>
                      <a:r>
                        <a:rPr lang="en-AU" dirty="0" smtClean="0"/>
                        <a:t>?</a:t>
                      </a:r>
                    </a:p>
                  </a:txBody>
                  <a:tcPr/>
                </a:tc>
              </a:tr>
            </a:tbl>
          </a:graphicData>
        </a:graphic>
      </p:graphicFrame>
      <p:graphicFrame>
        <p:nvGraphicFramePr>
          <p:cNvPr id="8" name="Table 7"/>
          <p:cNvGraphicFramePr>
            <a:graphicFrameLocks noGrp="1"/>
          </p:cNvGraphicFramePr>
          <p:nvPr>
            <p:extLst/>
          </p:nvPr>
        </p:nvGraphicFramePr>
        <p:xfrm>
          <a:off x="10236141" y="2917832"/>
          <a:ext cx="1886768" cy="1005840"/>
        </p:xfrm>
        <a:graphic>
          <a:graphicData uri="http://schemas.openxmlformats.org/drawingml/2006/table">
            <a:tbl>
              <a:tblPr firstRow="1" bandRow="1">
                <a:tableStyleId>{7DF18680-E054-41AD-8BC1-D1AEF772440D}</a:tableStyleId>
              </a:tblPr>
              <a:tblGrid>
                <a:gridCol w="1886768"/>
              </a:tblGrid>
              <a:tr h="353527">
                <a:tc>
                  <a:txBody>
                    <a:bodyPr/>
                    <a:lstStyle/>
                    <a:p>
                      <a:r>
                        <a:rPr lang="en-AU" dirty="0" smtClean="0"/>
                        <a:t>Step 3</a:t>
                      </a:r>
                      <a:endParaRPr lang="en-AU" dirty="0"/>
                    </a:p>
                  </a:txBody>
                  <a:tcPr/>
                </a:tc>
              </a:tr>
              <a:tr h="370840">
                <a:tc>
                  <a:txBody>
                    <a:bodyPr/>
                    <a:lstStyle/>
                    <a:p>
                      <a:r>
                        <a:rPr lang="en-AU" dirty="0" smtClean="0"/>
                        <a:t>Are there crystals or grains</a:t>
                      </a:r>
                      <a:r>
                        <a:rPr lang="en-AU" baseline="0" dirty="0" smtClean="0"/>
                        <a:t>?</a:t>
                      </a:r>
                      <a:endParaRPr lang="en-AU" dirty="0" smtClean="0"/>
                    </a:p>
                  </a:txBody>
                  <a:tcPr/>
                </a:tc>
              </a:tr>
            </a:tbl>
          </a:graphicData>
        </a:graphic>
      </p:graphicFrame>
      <p:graphicFrame>
        <p:nvGraphicFramePr>
          <p:cNvPr id="9" name="Table 8"/>
          <p:cNvGraphicFramePr>
            <a:graphicFrameLocks noGrp="1"/>
          </p:cNvGraphicFramePr>
          <p:nvPr>
            <p:extLst/>
          </p:nvPr>
        </p:nvGraphicFramePr>
        <p:xfrm>
          <a:off x="10230532" y="4118615"/>
          <a:ext cx="1886768" cy="1005840"/>
        </p:xfrm>
        <a:graphic>
          <a:graphicData uri="http://schemas.openxmlformats.org/drawingml/2006/table">
            <a:tbl>
              <a:tblPr firstRow="1" bandRow="1">
                <a:tableStyleId>{7DF18680-E054-41AD-8BC1-D1AEF772440D}</a:tableStyleId>
              </a:tblPr>
              <a:tblGrid>
                <a:gridCol w="1886768"/>
              </a:tblGrid>
              <a:tr h="353527">
                <a:tc>
                  <a:txBody>
                    <a:bodyPr/>
                    <a:lstStyle/>
                    <a:p>
                      <a:r>
                        <a:rPr lang="en-AU" dirty="0" smtClean="0"/>
                        <a:t>Step 4</a:t>
                      </a:r>
                      <a:endParaRPr lang="en-AU" dirty="0"/>
                    </a:p>
                  </a:txBody>
                  <a:tcPr/>
                </a:tc>
              </a:tr>
              <a:tr h="370840">
                <a:tc>
                  <a:txBody>
                    <a:bodyPr/>
                    <a:lstStyle/>
                    <a:p>
                      <a:r>
                        <a:rPr lang="en-AU" dirty="0" smtClean="0"/>
                        <a:t>Are there holes present</a:t>
                      </a:r>
                      <a:r>
                        <a:rPr lang="en-AU" baseline="0" dirty="0" smtClean="0"/>
                        <a:t>?</a:t>
                      </a:r>
                      <a:endParaRPr lang="en-AU" dirty="0" smtClean="0"/>
                    </a:p>
                  </a:txBody>
                  <a:tcPr/>
                </a:tc>
              </a:tr>
            </a:tbl>
          </a:graphicData>
        </a:graphic>
      </p:graphicFrame>
      <p:sp>
        <p:nvSpPr>
          <p:cNvPr id="3" name="Rectangle 2"/>
          <p:cNvSpPr/>
          <p:nvPr/>
        </p:nvSpPr>
        <p:spPr>
          <a:xfrm>
            <a:off x="1615627" y="1189281"/>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1615627" y="1531480"/>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615627" y="1890509"/>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615627" y="2249538"/>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1615627" y="2609500"/>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1621378" y="2951699"/>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615627" y="3293898"/>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615627" y="3636097"/>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1615627" y="4000738"/>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1615627" y="4349477"/>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615627" y="4698216"/>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615627" y="5040415"/>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1615627" y="5405054"/>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p:cNvSpPr/>
          <p:nvPr/>
        </p:nvSpPr>
        <p:spPr>
          <a:xfrm>
            <a:off x="1615627" y="5757541"/>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1615627" y="6099740"/>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1615627" y="6438197"/>
            <a:ext cx="8543750" cy="342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4703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20"/>
                                        </p:tgtEl>
                                      </p:cBhvr>
                                    </p:animEffect>
                                    <p:set>
                                      <p:cBhvr>
                                        <p:cTn id="62" dur="1" fill="hold">
                                          <p:stCondLst>
                                            <p:cond delay="499"/>
                                          </p:stCondLst>
                                        </p:cTn>
                                        <p:tgtEl>
                                          <p:spTgt spid="2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21"/>
                                        </p:tgtEl>
                                      </p:cBhvr>
                                    </p:animEffect>
                                    <p:set>
                                      <p:cBhvr>
                                        <p:cTn id="67" dur="1" fill="hold">
                                          <p:stCondLst>
                                            <p:cond delay="499"/>
                                          </p:stCondLst>
                                        </p:cTn>
                                        <p:tgtEl>
                                          <p:spTgt spid="2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22"/>
                                        </p:tgtEl>
                                      </p:cBhvr>
                                    </p:animEffect>
                                    <p:set>
                                      <p:cBhvr>
                                        <p:cTn id="72" dur="1" fill="hold">
                                          <p:stCondLst>
                                            <p:cond delay="499"/>
                                          </p:stCondLst>
                                        </p:cTn>
                                        <p:tgtEl>
                                          <p:spTgt spid="2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0" nodeType="clickEffect">
                                  <p:stCondLst>
                                    <p:cond delay="0"/>
                                  </p:stCondLst>
                                  <p:childTnLst>
                                    <p:animEffect transition="out" filter="fade">
                                      <p:cBhvr>
                                        <p:cTn id="81" dur="500"/>
                                        <p:tgtEl>
                                          <p:spTgt spid="24"/>
                                        </p:tgtEl>
                                      </p:cBhvr>
                                    </p:animEffect>
                                    <p:set>
                                      <p:cBhvr>
                                        <p:cTn id="8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5840" y="2057400"/>
            <a:ext cx="8274424" cy="2514600"/>
          </a:xfrm>
          <a:solidFill>
            <a:schemeClr val="bg1"/>
          </a:solidFill>
          <a:ln w="38100">
            <a:solidFill>
              <a:schemeClr val="accent1"/>
            </a:solidFill>
          </a:ln>
        </p:spPr>
        <p:txBody>
          <a:bodyPr anchor="ctr">
            <a:normAutofit/>
          </a:bodyPr>
          <a:lstStyle/>
          <a:p>
            <a:r>
              <a:rPr lang="en-AU" dirty="0">
                <a:latin typeface="Calibri Light" panose="020F0302020204030204" pitchFamily="34" charset="0"/>
                <a:cs typeface="Calibri Light" panose="020F0302020204030204" pitchFamily="34" charset="0"/>
              </a:rPr>
              <a:t>Properties of Rocks</a:t>
            </a:r>
            <a:r>
              <a:rPr lang="en-AU" sz="2800" dirty="0">
                <a:latin typeface="Calibri Light" panose="020F0302020204030204" pitchFamily="34" charset="0"/>
                <a:cs typeface="Calibri Light" panose="020F0302020204030204" pitchFamily="34" charset="0"/>
              </a:rPr>
              <a:t/>
            </a:r>
            <a:br>
              <a:rPr lang="en-AU" sz="2800" dirty="0">
                <a:latin typeface="Calibri Light" panose="020F0302020204030204" pitchFamily="34" charset="0"/>
                <a:cs typeface="Calibri Light" panose="020F0302020204030204" pitchFamily="34" charset="0"/>
              </a:rPr>
            </a:br>
            <a:r>
              <a:rPr lang="en-AU" sz="2800" dirty="0">
                <a:latin typeface="Calibri Light" panose="020F0302020204030204" pitchFamily="34" charset="0"/>
                <a:cs typeface="Calibri Light" panose="020F0302020204030204" pitchFamily="34" charset="0"/>
              </a:rPr>
              <a:t>Year 8 Science</a:t>
            </a:r>
            <a:endParaRPr lang="en-AU"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32963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424403"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Learning Objective</a:t>
            </a:r>
          </a:p>
        </p:txBody>
      </p:sp>
      <p:sp>
        <p:nvSpPr>
          <p:cNvPr id="9" name="TextBox 8"/>
          <p:cNvSpPr txBox="1"/>
          <p:nvPr/>
        </p:nvSpPr>
        <p:spPr>
          <a:xfrm>
            <a:off x="0" y="2396108"/>
            <a:ext cx="4498548"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Activate Prior Knowledge</a:t>
            </a:r>
          </a:p>
        </p:txBody>
      </p:sp>
      <p:sp>
        <p:nvSpPr>
          <p:cNvPr id="10" name="Title 1"/>
          <p:cNvSpPr txBox="1">
            <a:spLocks/>
          </p:cNvSpPr>
          <p:nvPr/>
        </p:nvSpPr>
        <p:spPr>
          <a:xfrm>
            <a:off x="438150" y="3223067"/>
            <a:ext cx="9753600" cy="32063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200" dirty="0"/>
              <a:t/>
            </a:r>
            <a:br>
              <a:rPr lang="en-AU" sz="3200" dirty="0"/>
            </a:br>
            <a:endParaRPr lang="en-AU" sz="3200" dirty="0"/>
          </a:p>
        </p:txBody>
      </p:sp>
      <p:graphicFrame>
        <p:nvGraphicFramePr>
          <p:cNvPr id="11" name="Table 10"/>
          <p:cNvGraphicFramePr>
            <a:graphicFrameLocks noGrp="1"/>
          </p:cNvGraphicFramePr>
          <p:nvPr>
            <p:extLst>
              <p:ext uri="{D42A27DB-BD31-4B8C-83A1-F6EECF244321}">
                <p14:modId xmlns:p14="http://schemas.microsoft.com/office/powerpoint/2010/main" val="2466936440"/>
              </p:ext>
            </p:extLst>
          </p:nvPr>
        </p:nvGraphicFramePr>
        <p:xfrm>
          <a:off x="9535805" y="148208"/>
          <a:ext cx="2605964" cy="100584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a:t>
                      </a:r>
                    </a:p>
                  </a:txBody>
                  <a:tcPr/>
                </a:tc>
                <a:extLst>
                  <a:ext uri="{0D108BD9-81ED-4DB2-BD59-A6C34878D82A}">
                    <a16:rowId xmlns="" xmlns:a16="http://schemas.microsoft.com/office/drawing/2014/main" val="10000"/>
                  </a:ext>
                </a:extLst>
              </a:tr>
              <a:tr h="370840">
                <a:tc>
                  <a:txBody>
                    <a:bodyPr/>
                    <a:lstStyle/>
                    <a:p>
                      <a:r>
                        <a:rPr lang="en-AU" dirty="0"/>
                        <a:t>What are we going to describe?</a:t>
                      </a:r>
                    </a:p>
                  </a:txBody>
                  <a:tcPr/>
                </a:tc>
                <a:extLst>
                  <a:ext uri="{0D108BD9-81ED-4DB2-BD59-A6C34878D82A}">
                    <a16:rowId xmlns="" xmlns:a16="http://schemas.microsoft.com/office/drawing/2014/main" val="10001"/>
                  </a:ext>
                </a:extLst>
              </a:tr>
            </a:tbl>
          </a:graphicData>
        </a:graphic>
      </p:graphicFrame>
      <p:sp>
        <p:nvSpPr>
          <p:cNvPr id="13" name="Title 1"/>
          <p:cNvSpPr txBox="1">
            <a:spLocks/>
          </p:cNvSpPr>
          <p:nvPr/>
        </p:nvSpPr>
        <p:spPr>
          <a:xfrm>
            <a:off x="260730" y="3223067"/>
            <a:ext cx="9186200" cy="31951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a:t>Different types of rocks are used for different purposes.</a:t>
            </a:r>
          </a:p>
          <a:p>
            <a:endParaRPr lang="en-AU" sz="2800" dirty="0"/>
          </a:p>
          <a:p>
            <a:r>
              <a:rPr lang="en-AU" sz="2800" dirty="0"/>
              <a:t>Think, Pair, Share: What are each of these common rocks used for in our everyday lives?</a:t>
            </a:r>
          </a:p>
          <a:p>
            <a:endParaRPr lang="en-AU" sz="2800" dirty="0"/>
          </a:p>
        </p:txBody>
      </p:sp>
      <p:sp>
        <p:nvSpPr>
          <p:cNvPr id="5" name="TextBox 4"/>
          <p:cNvSpPr txBox="1"/>
          <p:nvPr/>
        </p:nvSpPr>
        <p:spPr>
          <a:xfrm>
            <a:off x="438150" y="975167"/>
            <a:ext cx="8323078" cy="523220"/>
          </a:xfrm>
          <a:prstGeom prst="rect">
            <a:avLst/>
          </a:prstGeom>
          <a:noFill/>
        </p:spPr>
        <p:txBody>
          <a:bodyPr wrap="square" rtlCol="0">
            <a:spAutoFit/>
          </a:bodyPr>
          <a:lstStyle/>
          <a:p>
            <a:r>
              <a:rPr lang="en-AU" sz="2800" dirty="0">
                <a:latin typeface="+mj-lt"/>
              </a:rPr>
              <a:t>Describe the physical properties of rocks.</a:t>
            </a:r>
          </a:p>
        </p:txBody>
      </p:sp>
      <p:grpSp>
        <p:nvGrpSpPr>
          <p:cNvPr id="12" name="Group 11"/>
          <p:cNvGrpSpPr/>
          <p:nvPr/>
        </p:nvGrpSpPr>
        <p:grpSpPr>
          <a:xfrm>
            <a:off x="3962017" y="1671292"/>
            <a:ext cx="8091208" cy="5035285"/>
            <a:chOff x="3962017" y="1671292"/>
            <a:chExt cx="8091208" cy="5035285"/>
          </a:xfrm>
        </p:grpSpPr>
        <p:pic>
          <p:nvPicPr>
            <p:cNvPr id="2" name="Picture 1"/>
            <p:cNvPicPr>
              <a:picLocks noChangeAspect="1"/>
            </p:cNvPicPr>
            <p:nvPr/>
          </p:nvPicPr>
          <p:blipFill>
            <a:blip r:embed="rId2"/>
            <a:stretch>
              <a:fillRect/>
            </a:stretch>
          </p:blipFill>
          <p:spPr>
            <a:xfrm>
              <a:off x="3962017" y="4899860"/>
              <a:ext cx="2083070" cy="1668116"/>
            </a:xfrm>
            <a:prstGeom prst="rect">
              <a:avLst/>
            </a:prstGeom>
          </p:spPr>
        </p:pic>
        <p:pic>
          <p:nvPicPr>
            <p:cNvPr id="3" name="Picture 2"/>
            <p:cNvPicPr>
              <a:picLocks noChangeAspect="1"/>
            </p:cNvPicPr>
            <p:nvPr/>
          </p:nvPicPr>
          <p:blipFill>
            <a:blip r:embed="rId3"/>
            <a:stretch>
              <a:fillRect/>
            </a:stretch>
          </p:blipFill>
          <p:spPr>
            <a:xfrm>
              <a:off x="9624350" y="4820627"/>
              <a:ext cx="2428875" cy="1885950"/>
            </a:xfrm>
            <a:prstGeom prst="rect">
              <a:avLst/>
            </a:prstGeom>
          </p:spPr>
        </p:pic>
        <p:pic>
          <p:nvPicPr>
            <p:cNvPr id="6" name="Picture 5"/>
            <p:cNvPicPr>
              <a:picLocks noChangeAspect="1"/>
            </p:cNvPicPr>
            <p:nvPr/>
          </p:nvPicPr>
          <p:blipFill>
            <a:blip r:embed="rId4"/>
            <a:stretch>
              <a:fillRect/>
            </a:stretch>
          </p:blipFill>
          <p:spPr>
            <a:xfrm>
              <a:off x="9976546" y="1671292"/>
              <a:ext cx="1758452" cy="2188296"/>
            </a:xfrm>
            <a:prstGeom prst="rect">
              <a:avLst/>
            </a:prstGeom>
          </p:spPr>
        </p:pic>
        <p:pic>
          <p:nvPicPr>
            <p:cNvPr id="7" name="Picture 6"/>
            <p:cNvPicPr>
              <a:picLocks noChangeAspect="1"/>
            </p:cNvPicPr>
            <p:nvPr/>
          </p:nvPicPr>
          <p:blipFill>
            <a:blip r:embed="rId5"/>
            <a:stretch>
              <a:fillRect/>
            </a:stretch>
          </p:blipFill>
          <p:spPr>
            <a:xfrm>
              <a:off x="6574703" y="5194156"/>
              <a:ext cx="2689615" cy="1512421"/>
            </a:xfrm>
            <a:prstGeom prst="rect">
              <a:avLst/>
            </a:prstGeom>
          </p:spPr>
        </p:pic>
        <p:sp>
          <p:nvSpPr>
            <p:cNvPr id="8" name="TextBox 7"/>
            <p:cNvSpPr txBox="1"/>
            <p:nvPr/>
          </p:nvSpPr>
          <p:spPr>
            <a:xfrm>
              <a:off x="4977711" y="4530528"/>
              <a:ext cx="1156086" cy="369332"/>
            </a:xfrm>
            <a:prstGeom prst="rect">
              <a:avLst/>
            </a:prstGeom>
            <a:noFill/>
          </p:spPr>
          <p:txBody>
            <a:bodyPr wrap="none" rtlCol="0">
              <a:spAutoFit/>
            </a:bodyPr>
            <a:lstStyle/>
            <a:p>
              <a:r>
                <a:rPr lang="en-AU" dirty="0"/>
                <a:t>Limestone</a:t>
              </a:r>
            </a:p>
          </p:txBody>
        </p:sp>
        <p:sp>
          <p:nvSpPr>
            <p:cNvPr id="16" name="TextBox 15"/>
            <p:cNvSpPr txBox="1"/>
            <p:nvPr/>
          </p:nvSpPr>
          <p:spPr>
            <a:xfrm>
              <a:off x="8085211" y="5009490"/>
              <a:ext cx="593432" cy="369332"/>
            </a:xfrm>
            <a:prstGeom prst="rect">
              <a:avLst/>
            </a:prstGeom>
            <a:noFill/>
          </p:spPr>
          <p:txBody>
            <a:bodyPr wrap="none" rtlCol="0">
              <a:spAutoFit/>
            </a:bodyPr>
            <a:lstStyle/>
            <a:p>
              <a:r>
                <a:rPr lang="en-AU" dirty="0"/>
                <a:t>Coal</a:t>
              </a:r>
            </a:p>
          </p:txBody>
        </p:sp>
        <p:sp>
          <p:nvSpPr>
            <p:cNvPr id="17" name="TextBox 16"/>
            <p:cNvSpPr txBox="1"/>
            <p:nvPr/>
          </p:nvSpPr>
          <p:spPr>
            <a:xfrm>
              <a:off x="11174284" y="4451295"/>
              <a:ext cx="862737" cy="369332"/>
            </a:xfrm>
            <a:prstGeom prst="rect">
              <a:avLst/>
            </a:prstGeom>
            <a:noFill/>
          </p:spPr>
          <p:txBody>
            <a:bodyPr wrap="none" rtlCol="0">
              <a:spAutoFit/>
            </a:bodyPr>
            <a:lstStyle/>
            <a:p>
              <a:r>
                <a:rPr lang="en-AU" dirty="0"/>
                <a:t>Marble</a:t>
              </a:r>
            </a:p>
          </p:txBody>
        </p:sp>
        <p:sp>
          <p:nvSpPr>
            <p:cNvPr id="18" name="TextBox 17"/>
            <p:cNvSpPr txBox="1"/>
            <p:nvPr/>
          </p:nvSpPr>
          <p:spPr>
            <a:xfrm>
              <a:off x="10778123" y="3837181"/>
              <a:ext cx="875561" cy="369332"/>
            </a:xfrm>
            <a:prstGeom prst="rect">
              <a:avLst/>
            </a:prstGeom>
            <a:noFill/>
          </p:spPr>
          <p:txBody>
            <a:bodyPr wrap="none" rtlCol="0">
              <a:spAutoFit/>
            </a:bodyPr>
            <a:lstStyle/>
            <a:p>
              <a:r>
                <a:rPr lang="en-AU" dirty="0"/>
                <a:t>Pumice</a:t>
              </a:r>
            </a:p>
          </p:txBody>
        </p:sp>
      </p:grpSp>
    </p:spTree>
    <p:extLst>
      <p:ext uri="{BB962C8B-B14F-4D97-AF65-F5344CB8AC3E}">
        <p14:creationId xmlns:p14="http://schemas.microsoft.com/office/powerpoint/2010/main" val="198104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uiExpand="1"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584778563"/>
              </p:ext>
            </p:extLst>
          </p:nvPr>
        </p:nvGraphicFramePr>
        <p:xfrm>
          <a:off x="9494001" y="82987"/>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baseline="0" dirty="0"/>
                        <a:t>What is a property?</a:t>
                      </a:r>
                      <a:endParaRPr lang="en-AU" dirty="0"/>
                    </a:p>
                  </a:txBody>
                  <a:tcPr/>
                </a:tc>
                <a:extLst>
                  <a:ext uri="{0D108BD9-81ED-4DB2-BD59-A6C34878D82A}">
                    <a16:rowId xmlns="" xmlns:a16="http://schemas.microsoft.com/office/drawing/2014/main" val="10001"/>
                  </a:ext>
                </a:extLst>
              </a:tr>
            </a:tbl>
          </a:graphicData>
        </a:graphic>
      </p:graphicFrame>
      <p:sp>
        <p:nvSpPr>
          <p:cNvPr id="10" name="Title 1"/>
          <p:cNvSpPr txBox="1">
            <a:spLocks/>
          </p:cNvSpPr>
          <p:nvPr/>
        </p:nvSpPr>
        <p:spPr>
          <a:xfrm>
            <a:off x="377025" y="982208"/>
            <a:ext cx="8924214" cy="438770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Properties of Rocks</a:t>
            </a:r>
          </a:p>
          <a:p>
            <a:pPr marL="457200" indent="-457200">
              <a:spcAft>
                <a:spcPts val="1200"/>
              </a:spcAft>
              <a:buFont typeface="Arial" panose="020B0604020202020204" pitchFamily="34" charset="0"/>
              <a:buChar char="•"/>
            </a:pPr>
            <a:r>
              <a:rPr lang="en-AU" sz="2800" dirty="0">
                <a:latin typeface="+mn-lt"/>
              </a:rPr>
              <a:t>Different types of rocks have different properties that geologists use to identify them.</a:t>
            </a:r>
          </a:p>
          <a:p>
            <a:pPr marL="457200" indent="-457200">
              <a:spcAft>
                <a:spcPts val="1200"/>
              </a:spcAft>
              <a:buFont typeface="Arial" panose="020B0604020202020204" pitchFamily="34" charset="0"/>
              <a:buChar char="•"/>
            </a:pPr>
            <a:r>
              <a:rPr lang="en-AU" sz="2800" dirty="0">
                <a:latin typeface="+mn-lt"/>
              </a:rPr>
              <a:t>Some common properties geologists use are:</a:t>
            </a:r>
          </a:p>
          <a:p>
            <a:pPr marL="914400" lvl="1" indent="-457200">
              <a:spcAft>
                <a:spcPts val="1200"/>
              </a:spcAft>
              <a:buFont typeface="Arial" panose="020B0604020202020204" pitchFamily="34" charset="0"/>
              <a:buChar char="•"/>
            </a:pPr>
            <a:r>
              <a:rPr lang="en-AU" sz="2600" dirty="0"/>
              <a:t>Colour</a:t>
            </a:r>
          </a:p>
          <a:p>
            <a:pPr marL="914400" lvl="1" indent="-457200">
              <a:spcAft>
                <a:spcPts val="1200"/>
              </a:spcAft>
              <a:buFont typeface="Arial" panose="020B0604020202020204" pitchFamily="34" charset="0"/>
              <a:buChar char="•"/>
            </a:pPr>
            <a:r>
              <a:rPr lang="en-AU" sz="2600" dirty="0"/>
              <a:t>Layers</a:t>
            </a:r>
          </a:p>
          <a:p>
            <a:pPr marL="914400" lvl="1" indent="-457200">
              <a:spcAft>
                <a:spcPts val="1200"/>
              </a:spcAft>
              <a:buFont typeface="Arial" panose="020B0604020202020204" pitchFamily="34" charset="0"/>
              <a:buChar char="•"/>
            </a:pPr>
            <a:r>
              <a:rPr lang="en-AU" sz="2600" dirty="0"/>
              <a:t>Grains or crystals</a:t>
            </a:r>
          </a:p>
          <a:p>
            <a:pPr marL="914400" lvl="1" indent="-457200">
              <a:spcAft>
                <a:spcPts val="1200"/>
              </a:spcAft>
              <a:buFont typeface="Arial" panose="020B0604020202020204" pitchFamily="34" charset="0"/>
              <a:buChar char="•"/>
            </a:pPr>
            <a:r>
              <a:rPr lang="en-AU" sz="2600" dirty="0"/>
              <a:t>Air holes</a:t>
            </a:r>
          </a:p>
        </p:txBody>
      </p:sp>
      <p:graphicFrame>
        <p:nvGraphicFramePr>
          <p:cNvPr id="8" name="Table 7"/>
          <p:cNvGraphicFramePr>
            <a:graphicFrameLocks noGrp="1"/>
          </p:cNvGraphicFramePr>
          <p:nvPr>
            <p:extLst>
              <p:ext uri="{D42A27DB-BD31-4B8C-83A1-F6EECF244321}">
                <p14:modId xmlns:p14="http://schemas.microsoft.com/office/powerpoint/2010/main" val="1197239603"/>
              </p:ext>
            </p:extLst>
          </p:nvPr>
        </p:nvGraphicFramePr>
        <p:xfrm>
          <a:off x="9491854" y="912047"/>
          <a:ext cx="2605964" cy="128016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a:t>How</a:t>
                      </a:r>
                      <a:r>
                        <a:rPr lang="en-AU" baseline="0" dirty="0"/>
                        <a:t> are geologists able to identify different rocks?</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86805483"/>
              </p:ext>
            </p:extLst>
          </p:nvPr>
        </p:nvGraphicFramePr>
        <p:xfrm>
          <a:off x="9491854" y="2284667"/>
          <a:ext cx="2605964" cy="18288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3</a:t>
                      </a:r>
                    </a:p>
                  </a:txBody>
                  <a:tcPr/>
                </a:tc>
                <a:extLst>
                  <a:ext uri="{0D108BD9-81ED-4DB2-BD59-A6C34878D82A}">
                    <a16:rowId xmlns="" xmlns:a16="http://schemas.microsoft.com/office/drawing/2014/main" val="10000"/>
                  </a:ext>
                </a:extLst>
              </a:tr>
              <a:tr h="370840">
                <a:tc>
                  <a:txBody>
                    <a:bodyPr/>
                    <a:lstStyle/>
                    <a:p>
                      <a:r>
                        <a:rPr lang="en-AU" dirty="0"/>
                        <a:t>Which property could be used to identify the difference</a:t>
                      </a:r>
                      <a:r>
                        <a:rPr lang="en-AU" baseline="0" dirty="0"/>
                        <a:t> between obsidian and pumice? Explain your choice.</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49014418"/>
              </p:ext>
            </p:extLst>
          </p:nvPr>
        </p:nvGraphicFramePr>
        <p:xfrm>
          <a:off x="9491854" y="4392493"/>
          <a:ext cx="2646908" cy="2382520"/>
        </p:xfrm>
        <a:graphic>
          <a:graphicData uri="http://schemas.openxmlformats.org/drawingml/2006/table">
            <a:tbl>
              <a:tblPr firstRow="1" bandRow="1">
                <a:tableStyleId>{F5AB1C69-6EDB-4FF4-983F-18BD219EF322}</a:tableStyleId>
              </a:tblPr>
              <a:tblGrid>
                <a:gridCol w="2646908">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r>
                        <a:rPr lang="en-AU" b="1" dirty="0"/>
                        <a:t>property</a:t>
                      </a:r>
                      <a:endParaRPr lang="en-AU" dirty="0"/>
                    </a:p>
                    <a:p>
                      <a:r>
                        <a:rPr lang="en-AU" baseline="0" dirty="0"/>
                        <a:t>characteristic, feature or quality</a:t>
                      </a:r>
                    </a:p>
                    <a:p>
                      <a:endParaRPr lang="en-AU" baseline="0" dirty="0"/>
                    </a:p>
                    <a:p>
                      <a:r>
                        <a:rPr lang="en-AU" b="1" baseline="0" dirty="0"/>
                        <a:t>geologist</a:t>
                      </a:r>
                      <a:endParaRPr lang="en-AU" baseline="0" dirty="0"/>
                    </a:p>
                    <a:p>
                      <a:r>
                        <a:rPr lang="en-AU" baseline="0" dirty="0"/>
                        <a:t>scientist who studies rocks</a:t>
                      </a:r>
                    </a:p>
                  </a:txBody>
                  <a:tcPr/>
                </a:tc>
                <a:extLst>
                  <a:ext uri="{0D108BD9-81ED-4DB2-BD59-A6C34878D82A}">
                    <a16:rowId xmlns="" xmlns:a16="http://schemas.microsoft.com/office/drawing/2014/main" val="10001"/>
                  </a:ext>
                </a:extLst>
              </a:tr>
            </a:tbl>
          </a:graphicData>
        </a:graphic>
      </p:graphicFrame>
      <p:grpSp>
        <p:nvGrpSpPr>
          <p:cNvPr id="7" name="Group 6"/>
          <p:cNvGrpSpPr/>
          <p:nvPr/>
        </p:nvGrpSpPr>
        <p:grpSpPr>
          <a:xfrm>
            <a:off x="5309497" y="2776055"/>
            <a:ext cx="3643261" cy="3777928"/>
            <a:chOff x="5309497" y="2776055"/>
            <a:chExt cx="3643261" cy="3777928"/>
          </a:xfrm>
        </p:grpSpPr>
        <p:pic>
          <p:nvPicPr>
            <p:cNvPr id="2" name="Picture 1"/>
            <p:cNvPicPr>
              <a:picLocks noChangeAspect="1"/>
            </p:cNvPicPr>
            <p:nvPr/>
          </p:nvPicPr>
          <p:blipFill>
            <a:blip r:embed="rId2"/>
            <a:stretch>
              <a:fillRect/>
            </a:stretch>
          </p:blipFill>
          <p:spPr>
            <a:xfrm>
              <a:off x="6396605" y="2776055"/>
              <a:ext cx="2425603" cy="1908141"/>
            </a:xfrm>
            <a:prstGeom prst="rect">
              <a:avLst/>
            </a:prstGeom>
          </p:spPr>
        </p:pic>
        <p:pic>
          <p:nvPicPr>
            <p:cNvPr id="6" name="Picture 5"/>
            <p:cNvPicPr>
              <a:picLocks noChangeAspect="1"/>
            </p:cNvPicPr>
            <p:nvPr/>
          </p:nvPicPr>
          <p:blipFill>
            <a:blip r:embed="rId3"/>
            <a:stretch>
              <a:fillRect/>
            </a:stretch>
          </p:blipFill>
          <p:spPr>
            <a:xfrm>
              <a:off x="5309497" y="4532103"/>
              <a:ext cx="2174217" cy="1837214"/>
            </a:xfrm>
            <a:prstGeom prst="rect">
              <a:avLst/>
            </a:prstGeom>
          </p:spPr>
        </p:pic>
        <p:sp>
          <p:nvSpPr>
            <p:cNvPr id="25" name="TextBox 24"/>
            <p:cNvSpPr txBox="1"/>
            <p:nvPr/>
          </p:nvSpPr>
          <p:spPr>
            <a:xfrm>
              <a:off x="7945303" y="4312422"/>
              <a:ext cx="1007455" cy="369332"/>
            </a:xfrm>
            <a:prstGeom prst="rect">
              <a:avLst/>
            </a:prstGeom>
            <a:noFill/>
          </p:spPr>
          <p:txBody>
            <a:bodyPr wrap="none" rtlCol="0">
              <a:spAutoFit/>
            </a:bodyPr>
            <a:lstStyle/>
            <a:p>
              <a:r>
                <a:rPr lang="en-AU" dirty="0"/>
                <a:t>Obsidian</a:t>
              </a:r>
            </a:p>
          </p:txBody>
        </p:sp>
        <p:sp>
          <p:nvSpPr>
            <p:cNvPr id="26" name="TextBox 25"/>
            <p:cNvSpPr txBox="1"/>
            <p:nvPr/>
          </p:nvSpPr>
          <p:spPr>
            <a:xfrm>
              <a:off x="7069742" y="6184651"/>
              <a:ext cx="875561" cy="369332"/>
            </a:xfrm>
            <a:prstGeom prst="rect">
              <a:avLst/>
            </a:prstGeom>
            <a:noFill/>
          </p:spPr>
          <p:txBody>
            <a:bodyPr wrap="none" rtlCol="0">
              <a:spAutoFit/>
            </a:bodyPr>
            <a:lstStyle/>
            <a:p>
              <a:r>
                <a:rPr lang="en-AU" dirty="0"/>
                <a:t>Pumice</a:t>
              </a:r>
            </a:p>
          </p:txBody>
        </p:sp>
      </p:grpSp>
    </p:spTree>
    <p:extLst>
      <p:ext uri="{BB962C8B-B14F-4D97-AF65-F5344CB8AC3E}">
        <p14:creationId xmlns:p14="http://schemas.microsoft.com/office/powerpoint/2010/main" val="24387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023093"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2087085618"/>
              </p:ext>
            </p:extLst>
          </p:nvPr>
        </p:nvGraphicFramePr>
        <p:xfrm>
          <a:off x="9532798" y="39365"/>
          <a:ext cx="2605964" cy="100584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baseline="0" dirty="0"/>
                        <a:t>What gives rocks their colours?</a:t>
                      </a:r>
                      <a:endParaRPr lang="en-AU" dirty="0"/>
                    </a:p>
                  </a:txBody>
                  <a:tcPr/>
                </a:tc>
                <a:extLst>
                  <a:ext uri="{0D108BD9-81ED-4DB2-BD59-A6C34878D82A}">
                    <a16:rowId xmlns="" xmlns:a16="http://schemas.microsoft.com/office/drawing/2014/main" val="10001"/>
                  </a:ext>
                </a:extLst>
              </a:tr>
            </a:tbl>
          </a:graphicData>
        </a:graphic>
      </p:graphicFrame>
      <p:sp>
        <p:nvSpPr>
          <p:cNvPr id="10" name="Title 1"/>
          <p:cNvSpPr txBox="1">
            <a:spLocks/>
          </p:cNvSpPr>
          <p:nvPr/>
        </p:nvSpPr>
        <p:spPr>
          <a:xfrm>
            <a:off x="377025" y="667704"/>
            <a:ext cx="9041856" cy="22434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Colour</a:t>
            </a:r>
          </a:p>
          <a:p>
            <a:pPr marL="457200" indent="-457200">
              <a:spcAft>
                <a:spcPts val="1200"/>
              </a:spcAft>
              <a:buFont typeface="Arial" panose="020B0604020202020204" pitchFamily="34" charset="0"/>
              <a:buChar char="•"/>
            </a:pPr>
            <a:r>
              <a:rPr lang="en-AU" sz="2800" dirty="0">
                <a:latin typeface="+mn-lt"/>
              </a:rPr>
              <a:t>The colour of a rock is determined by the chemicals in the rock.</a:t>
            </a:r>
          </a:p>
          <a:p>
            <a:pPr marL="457200" indent="-457200">
              <a:spcAft>
                <a:spcPts val="1200"/>
              </a:spcAft>
              <a:buFont typeface="Arial" panose="020B0604020202020204" pitchFamily="34" charset="0"/>
              <a:buChar char="•"/>
            </a:pPr>
            <a:r>
              <a:rPr lang="en-AU" sz="2800" dirty="0">
                <a:latin typeface="+mn-lt"/>
              </a:rPr>
              <a:t>Pure quartz is white in colour. Small amounts of other chemicals can change the colour of the quartz.</a:t>
            </a:r>
          </a:p>
          <a:p>
            <a:pPr marL="457200" indent="-457200">
              <a:spcAft>
                <a:spcPts val="1200"/>
              </a:spcAft>
              <a:buFont typeface="Arial" panose="020B0604020202020204" pitchFamily="34" charset="0"/>
              <a:buChar char="•"/>
            </a:pPr>
            <a:endParaRPr lang="en-AU" sz="2800" dirty="0"/>
          </a:p>
          <a:p>
            <a:pPr marL="457200" indent="-457200">
              <a:spcAft>
                <a:spcPts val="1200"/>
              </a:spcAft>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p:txBody>
      </p:sp>
      <p:pic>
        <p:nvPicPr>
          <p:cNvPr id="8" name="Picture 7"/>
          <p:cNvPicPr>
            <a:picLocks noChangeAspect="1"/>
          </p:cNvPicPr>
          <p:nvPr/>
        </p:nvPicPr>
        <p:blipFill>
          <a:blip r:embed="rId2"/>
          <a:stretch>
            <a:fillRect/>
          </a:stretch>
        </p:blipFill>
        <p:spPr>
          <a:xfrm>
            <a:off x="9758668" y="2370993"/>
            <a:ext cx="2143125" cy="2143125"/>
          </a:xfrm>
          <a:prstGeom prst="rect">
            <a:avLst/>
          </a:prstGeom>
        </p:spPr>
      </p:pic>
      <p:grpSp>
        <p:nvGrpSpPr>
          <p:cNvPr id="20" name="Group 19"/>
          <p:cNvGrpSpPr/>
          <p:nvPr/>
        </p:nvGrpSpPr>
        <p:grpSpPr>
          <a:xfrm>
            <a:off x="788513" y="2863342"/>
            <a:ext cx="8545621" cy="3744118"/>
            <a:chOff x="788513" y="2863342"/>
            <a:chExt cx="8545621" cy="3744118"/>
          </a:xfrm>
        </p:grpSpPr>
        <p:pic>
          <p:nvPicPr>
            <p:cNvPr id="2" name="Picture 1"/>
            <p:cNvPicPr>
              <a:picLocks noChangeAspect="1"/>
            </p:cNvPicPr>
            <p:nvPr/>
          </p:nvPicPr>
          <p:blipFill>
            <a:blip r:embed="rId3"/>
            <a:stretch>
              <a:fillRect/>
            </a:stretch>
          </p:blipFill>
          <p:spPr>
            <a:xfrm>
              <a:off x="6574998" y="4734641"/>
              <a:ext cx="2457450" cy="1857375"/>
            </a:xfrm>
            <a:prstGeom prst="rect">
              <a:avLst/>
            </a:prstGeom>
          </p:spPr>
        </p:pic>
        <p:pic>
          <p:nvPicPr>
            <p:cNvPr id="6" name="Picture 5"/>
            <p:cNvPicPr>
              <a:picLocks noChangeAspect="1"/>
            </p:cNvPicPr>
            <p:nvPr/>
          </p:nvPicPr>
          <p:blipFill>
            <a:blip r:embed="rId4"/>
            <a:stretch>
              <a:fillRect/>
            </a:stretch>
          </p:blipFill>
          <p:spPr>
            <a:xfrm>
              <a:off x="4716410" y="2908581"/>
              <a:ext cx="2143125" cy="2143125"/>
            </a:xfrm>
            <a:prstGeom prst="rect">
              <a:avLst/>
            </a:prstGeom>
          </p:spPr>
        </p:pic>
        <p:pic>
          <p:nvPicPr>
            <p:cNvPr id="7" name="Picture 6"/>
            <p:cNvPicPr>
              <a:picLocks noChangeAspect="1"/>
            </p:cNvPicPr>
            <p:nvPr/>
          </p:nvPicPr>
          <p:blipFill>
            <a:blip r:embed="rId5"/>
            <a:stretch>
              <a:fillRect/>
            </a:stretch>
          </p:blipFill>
          <p:spPr>
            <a:xfrm>
              <a:off x="2486232" y="4734640"/>
              <a:ext cx="2619375" cy="1857375"/>
            </a:xfrm>
            <a:prstGeom prst="rect">
              <a:avLst/>
            </a:prstGeom>
          </p:spPr>
        </p:pic>
        <p:pic>
          <p:nvPicPr>
            <p:cNvPr id="5" name="Picture 4"/>
            <p:cNvPicPr>
              <a:picLocks noChangeAspect="1"/>
            </p:cNvPicPr>
            <p:nvPr/>
          </p:nvPicPr>
          <p:blipFill>
            <a:blip r:embed="rId6"/>
            <a:stretch>
              <a:fillRect/>
            </a:stretch>
          </p:blipFill>
          <p:spPr>
            <a:xfrm>
              <a:off x="788513" y="2908581"/>
              <a:ext cx="2143125" cy="2143125"/>
            </a:xfrm>
            <a:prstGeom prst="rect">
              <a:avLst/>
            </a:prstGeom>
          </p:spPr>
        </p:pic>
        <p:sp>
          <p:nvSpPr>
            <p:cNvPr id="16" name="TextBox 15"/>
            <p:cNvSpPr txBox="1"/>
            <p:nvPr/>
          </p:nvSpPr>
          <p:spPr>
            <a:xfrm>
              <a:off x="2888839" y="2863342"/>
              <a:ext cx="301686" cy="369332"/>
            </a:xfrm>
            <a:prstGeom prst="rect">
              <a:avLst/>
            </a:prstGeom>
            <a:noFill/>
          </p:spPr>
          <p:txBody>
            <a:bodyPr wrap="none" rtlCol="0">
              <a:spAutoFit/>
            </a:bodyPr>
            <a:lstStyle/>
            <a:p>
              <a:r>
                <a:rPr lang="en-AU" dirty="0"/>
                <a:t>1</a:t>
              </a:r>
            </a:p>
          </p:txBody>
        </p:sp>
        <p:sp>
          <p:nvSpPr>
            <p:cNvPr id="17" name="TextBox 16"/>
            <p:cNvSpPr txBox="1"/>
            <p:nvPr/>
          </p:nvSpPr>
          <p:spPr>
            <a:xfrm>
              <a:off x="5094699" y="6222683"/>
              <a:ext cx="301686" cy="369332"/>
            </a:xfrm>
            <a:prstGeom prst="rect">
              <a:avLst/>
            </a:prstGeom>
            <a:noFill/>
          </p:spPr>
          <p:txBody>
            <a:bodyPr wrap="none" rtlCol="0">
              <a:spAutoFit/>
            </a:bodyPr>
            <a:lstStyle/>
            <a:p>
              <a:r>
                <a:rPr lang="en-AU" dirty="0"/>
                <a:t>2</a:t>
              </a:r>
            </a:p>
          </p:txBody>
        </p:sp>
        <p:sp>
          <p:nvSpPr>
            <p:cNvPr id="18" name="TextBox 17"/>
            <p:cNvSpPr txBox="1"/>
            <p:nvPr/>
          </p:nvSpPr>
          <p:spPr>
            <a:xfrm>
              <a:off x="6859535" y="2863342"/>
              <a:ext cx="301686" cy="369332"/>
            </a:xfrm>
            <a:prstGeom prst="rect">
              <a:avLst/>
            </a:prstGeom>
            <a:noFill/>
          </p:spPr>
          <p:txBody>
            <a:bodyPr wrap="none" rtlCol="0">
              <a:spAutoFit/>
            </a:bodyPr>
            <a:lstStyle/>
            <a:p>
              <a:r>
                <a:rPr lang="en-AU" dirty="0"/>
                <a:t>3</a:t>
              </a:r>
            </a:p>
          </p:txBody>
        </p:sp>
        <p:sp>
          <p:nvSpPr>
            <p:cNvPr id="19" name="TextBox 18"/>
            <p:cNvSpPr txBox="1"/>
            <p:nvPr/>
          </p:nvSpPr>
          <p:spPr>
            <a:xfrm>
              <a:off x="9032448" y="6238128"/>
              <a:ext cx="301686" cy="369332"/>
            </a:xfrm>
            <a:prstGeom prst="rect">
              <a:avLst/>
            </a:prstGeom>
            <a:noFill/>
          </p:spPr>
          <p:txBody>
            <a:bodyPr wrap="none" rtlCol="0">
              <a:spAutoFit/>
            </a:bodyPr>
            <a:lstStyle/>
            <a:p>
              <a:r>
                <a:rPr lang="en-AU" dirty="0"/>
                <a:t>4</a:t>
              </a:r>
            </a:p>
          </p:txBody>
        </p:sp>
      </p:grpSp>
      <p:graphicFrame>
        <p:nvGraphicFramePr>
          <p:cNvPr id="21" name="Table 20">
            <a:extLst>
              <a:ext uri="{FF2B5EF4-FFF2-40B4-BE49-F238E27FC236}">
                <a16:creationId xmlns="" xmlns:a16="http://schemas.microsoft.com/office/drawing/2014/main" id="{F2D7271E-B95D-465B-B768-7ADB56514F9B}"/>
              </a:ext>
            </a:extLst>
          </p:cNvPr>
          <p:cNvGraphicFramePr>
            <a:graphicFrameLocks noGrp="1"/>
          </p:cNvGraphicFramePr>
          <p:nvPr>
            <p:extLst>
              <p:ext uri="{D42A27DB-BD31-4B8C-83A1-F6EECF244321}">
                <p14:modId xmlns:p14="http://schemas.microsoft.com/office/powerpoint/2010/main" val="4191303353"/>
              </p:ext>
            </p:extLst>
          </p:nvPr>
        </p:nvGraphicFramePr>
        <p:xfrm>
          <a:off x="9491854" y="4392493"/>
          <a:ext cx="2646908" cy="2382520"/>
        </p:xfrm>
        <a:graphic>
          <a:graphicData uri="http://schemas.openxmlformats.org/drawingml/2006/table">
            <a:tbl>
              <a:tblPr firstRow="1" bandRow="1">
                <a:tableStyleId>{F5AB1C69-6EDB-4FF4-983F-18BD219EF322}</a:tableStyleId>
              </a:tblPr>
              <a:tblGrid>
                <a:gridCol w="2646908">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r>
                        <a:rPr lang="en-AU" b="1" dirty="0"/>
                        <a:t>property</a:t>
                      </a:r>
                      <a:endParaRPr lang="en-AU" dirty="0"/>
                    </a:p>
                    <a:p>
                      <a:r>
                        <a:rPr lang="en-AU" baseline="0" dirty="0"/>
                        <a:t>characteristic, feature or quality</a:t>
                      </a:r>
                    </a:p>
                    <a:p>
                      <a:endParaRPr lang="en-AU" baseline="0" dirty="0"/>
                    </a:p>
                    <a:p>
                      <a:r>
                        <a:rPr lang="en-AU" b="1" baseline="0" dirty="0"/>
                        <a:t>geologist</a:t>
                      </a:r>
                      <a:endParaRPr lang="en-AU" baseline="0" dirty="0"/>
                    </a:p>
                    <a:p>
                      <a:r>
                        <a:rPr lang="en-AU" baseline="0" dirty="0"/>
                        <a:t>scientist who studies rocks</a:t>
                      </a:r>
                    </a:p>
                  </a:txBody>
                  <a:tcPr/>
                </a:tc>
                <a:extLst>
                  <a:ext uri="{0D108BD9-81ED-4DB2-BD59-A6C34878D82A}">
                    <a16:rowId xmlns="" xmlns:a16="http://schemas.microsoft.com/office/drawing/2014/main" val="10001"/>
                  </a:ext>
                </a:extLst>
              </a:tr>
            </a:tbl>
          </a:graphicData>
        </a:graphic>
      </p:graphicFrame>
      <p:graphicFrame>
        <p:nvGraphicFramePr>
          <p:cNvPr id="22" name="Table 21">
            <a:extLst>
              <a:ext uri="{FF2B5EF4-FFF2-40B4-BE49-F238E27FC236}">
                <a16:creationId xmlns="" xmlns:a16="http://schemas.microsoft.com/office/drawing/2014/main" id="{C3B4C62A-6E90-4253-AFCF-D9E13AE3BA71}"/>
              </a:ext>
            </a:extLst>
          </p:cNvPr>
          <p:cNvGraphicFramePr>
            <a:graphicFrameLocks noGrp="1"/>
          </p:cNvGraphicFramePr>
          <p:nvPr>
            <p:extLst>
              <p:ext uri="{D42A27DB-BD31-4B8C-83A1-F6EECF244321}">
                <p14:modId xmlns:p14="http://schemas.microsoft.com/office/powerpoint/2010/main" val="2628862959"/>
              </p:ext>
            </p:extLst>
          </p:nvPr>
        </p:nvGraphicFramePr>
        <p:xfrm>
          <a:off x="9532798" y="1101860"/>
          <a:ext cx="2605964" cy="128016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baseline="0" dirty="0"/>
                        <a:t>What </a:t>
                      </a:r>
                      <a:r>
                        <a:rPr lang="en-AU" baseline="0" dirty="0" smtClean="0"/>
                        <a:t>physical property has changed in the quartz rocks pictured?</a:t>
                      </a:r>
                      <a:endParaRPr lang="en-AU"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8271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3093567682"/>
              </p:ext>
            </p:extLst>
          </p:nvPr>
        </p:nvGraphicFramePr>
        <p:xfrm>
          <a:off x="9532798" y="82987"/>
          <a:ext cx="2605964" cy="100584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smtClean="0"/>
                        <a:t>How many layers can you see in the gneiss</a:t>
                      </a:r>
                      <a:r>
                        <a:rPr lang="en-AU" baseline="0" dirty="0" smtClean="0"/>
                        <a:t>?</a:t>
                      </a:r>
                      <a:endParaRPr lang="en-AU" dirty="0"/>
                    </a:p>
                  </a:txBody>
                  <a:tcPr/>
                </a:tc>
                <a:extLst>
                  <a:ext uri="{0D108BD9-81ED-4DB2-BD59-A6C34878D82A}">
                    <a16:rowId xmlns="" xmlns:a16="http://schemas.microsoft.com/office/drawing/2014/main" val="10001"/>
                  </a:ext>
                </a:extLst>
              </a:tr>
            </a:tbl>
          </a:graphicData>
        </a:graphic>
      </p:graphicFrame>
      <p:sp>
        <p:nvSpPr>
          <p:cNvPr id="10" name="Title 1"/>
          <p:cNvSpPr txBox="1">
            <a:spLocks/>
          </p:cNvSpPr>
          <p:nvPr/>
        </p:nvSpPr>
        <p:spPr>
          <a:xfrm>
            <a:off x="377025" y="982209"/>
            <a:ext cx="8891666" cy="406662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Layers</a:t>
            </a:r>
          </a:p>
          <a:p>
            <a:pPr marL="457200" indent="-457200">
              <a:spcAft>
                <a:spcPts val="1200"/>
              </a:spcAft>
              <a:buFont typeface="Arial" panose="020B0604020202020204" pitchFamily="34" charset="0"/>
              <a:buChar char="•"/>
            </a:pPr>
            <a:r>
              <a:rPr lang="en-AU" sz="2800" dirty="0">
                <a:latin typeface="+mn-lt"/>
              </a:rPr>
              <a:t>Some rocks have layers of different colours (e.g. gneiss).</a:t>
            </a:r>
          </a:p>
          <a:p>
            <a:pPr marL="457200" indent="-457200">
              <a:spcAft>
                <a:spcPts val="1200"/>
              </a:spcAft>
              <a:buFont typeface="Arial" panose="020B0604020202020204" pitchFamily="34" charset="0"/>
              <a:buChar char="•"/>
            </a:pPr>
            <a:r>
              <a:rPr lang="en-AU" sz="2800" dirty="0">
                <a:latin typeface="+mn-lt"/>
              </a:rPr>
              <a:t>Some rocks have layers of different sized grains (e.g. sandstone).</a:t>
            </a:r>
          </a:p>
          <a:p>
            <a:pPr>
              <a:spcAft>
                <a:spcPts val="1200"/>
              </a:spcAft>
            </a:pPr>
            <a:endParaRPr lang="en-AU" sz="2800" dirty="0"/>
          </a:p>
          <a:p>
            <a:pPr marL="457200" indent="-457200">
              <a:spcAft>
                <a:spcPts val="1200"/>
              </a:spcAft>
              <a:buFont typeface="Arial" panose="020B0604020202020204" pitchFamily="34" charset="0"/>
              <a:buChar char="•"/>
            </a:pPr>
            <a:endParaRPr lang="en-AU" sz="2800" dirty="0"/>
          </a:p>
          <a:p>
            <a:pPr marL="457200" indent="-457200">
              <a:spcAft>
                <a:spcPts val="1200"/>
              </a:spcAft>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a:p>
        </p:txBody>
      </p:sp>
      <p:graphicFrame>
        <p:nvGraphicFramePr>
          <p:cNvPr id="11" name="Table 10"/>
          <p:cNvGraphicFramePr>
            <a:graphicFrameLocks noGrp="1"/>
          </p:cNvGraphicFramePr>
          <p:nvPr>
            <p:extLst>
              <p:ext uri="{D42A27DB-BD31-4B8C-83A1-F6EECF244321}">
                <p14:modId xmlns:p14="http://schemas.microsoft.com/office/powerpoint/2010/main" val="4114832174"/>
              </p:ext>
            </p:extLst>
          </p:nvPr>
        </p:nvGraphicFramePr>
        <p:xfrm>
          <a:off x="9530651" y="1312471"/>
          <a:ext cx="2605964" cy="128016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smtClean="0"/>
                        <a:t>What is different about</a:t>
                      </a:r>
                      <a:r>
                        <a:rPr lang="en-AU" baseline="0" dirty="0" smtClean="0"/>
                        <a:t> the layers in the sandstone?</a:t>
                      </a:r>
                      <a:endParaRPr lang="en-AU" dirty="0"/>
                    </a:p>
                  </a:txBody>
                  <a:tcPr/>
                </a:tc>
                <a:extLst>
                  <a:ext uri="{0D108BD9-81ED-4DB2-BD59-A6C34878D82A}">
                    <a16:rowId xmlns="" xmlns:a16="http://schemas.microsoft.com/office/drawing/2014/main" val="10001"/>
                  </a:ext>
                </a:extLst>
              </a:tr>
            </a:tbl>
          </a:graphicData>
        </a:graphic>
      </p:graphicFrame>
      <p:grpSp>
        <p:nvGrpSpPr>
          <p:cNvPr id="5" name="Group 4"/>
          <p:cNvGrpSpPr/>
          <p:nvPr/>
        </p:nvGrpSpPr>
        <p:grpSpPr>
          <a:xfrm>
            <a:off x="745405" y="3596156"/>
            <a:ext cx="8225181" cy="2981984"/>
            <a:chOff x="745405" y="3596156"/>
            <a:chExt cx="8225181" cy="2981984"/>
          </a:xfrm>
        </p:grpSpPr>
        <p:pic>
          <p:nvPicPr>
            <p:cNvPr id="2" name="Picture 1"/>
            <p:cNvPicPr>
              <a:picLocks noChangeAspect="1"/>
            </p:cNvPicPr>
            <p:nvPr/>
          </p:nvPicPr>
          <p:blipFill rotWithShape="1">
            <a:blip r:embed="rId3"/>
            <a:srcRect b="9246"/>
            <a:stretch/>
          </p:blipFill>
          <p:spPr>
            <a:xfrm>
              <a:off x="745405" y="3596156"/>
              <a:ext cx="3963082" cy="2569032"/>
            </a:xfrm>
            <a:prstGeom prst="rect">
              <a:avLst/>
            </a:prstGeom>
          </p:spPr>
        </p:pic>
        <p:pic>
          <p:nvPicPr>
            <p:cNvPr id="3" name="Picture 2"/>
            <p:cNvPicPr>
              <a:picLocks noChangeAspect="1"/>
            </p:cNvPicPr>
            <p:nvPr/>
          </p:nvPicPr>
          <p:blipFill>
            <a:blip r:embed="rId4"/>
            <a:stretch>
              <a:fillRect/>
            </a:stretch>
          </p:blipFill>
          <p:spPr>
            <a:xfrm>
              <a:off x="5091175" y="3596156"/>
              <a:ext cx="3879411" cy="2569032"/>
            </a:xfrm>
            <a:prstGeom prst="rect">
              <a:avLst/>
            </a:prstGeom>
          </p:spPr>
        </p:pic>
        <p:sp>
          <p:nvSpPr>
            <p:cNvPr id="13" name="TextBox 12"/>
            <p:cNvSpPr txBox="1"/>
            <p:nvPr/>
          </p:nvSpPr>
          <p:spPr>
            <a:xfrm>
              <a:off x="6447320" y="6185453"/>
              <a:ext cx="1165704" cy="369332"/>
            </a:xfrm>
            <a:prstGeom prst="rect">
              <a:avLst/>
            </a:prstGeom>
            <a:noFill/>
          </p:spPr>
          <p:txBody>
            <a:bodyPr wrap="none" rtlCol="0">
              <a:spAutoFit/>
            </a:bodyPr>
            <a:lstStyle/>
            <a:p>
              <a:r>
                <a:rPr lang="en-AU" dirty="0"/>
                <a:t>Sandstone</a:t>
              </a:r>
            </a:p>
          </p:txBody>
        </p:sp>
        <p:sp>
          <p:nvSpPr>
            <p:cNvPr id="14" name="TextBox 13"/>
            <p:cNvSpPr txBox="1"/>
            <p:nvPr/>
          </p:nvSpPr>
          <p:spPr>
            <a:xfrm>
              <a:off x="2234080" y="6208808"/>
              <a:ext cx="800219" cy="369332"/>
            </a:xfrm>
            <a:prstGeom prst="rect">
              <a:avLst/>
            </a:prstGeom>
            <a:noFill/>
          </p:spPr>
          <p:txBody>
            <a:bodyPr wrap="none" rtlCol="0">
              <a:spAutoFit/>
            </a:bodyPr>
            <a:lstStyle/>
            <a:p>
              <a:r>
                <a:rPr lang="en-AU" dirty="0"/>
                <a:t>Gneiss</a:t>
              </a:r>
            </a:p>
          </p:txBody>
        </p:sp>
      </p:grpSp>
      <p:graphicFrame>
        <p:nvGraphicFramePr>
          <p:cNvPr id="12" name="Table 11">
            <a:extLst>
              <a:ext uri="{FF2B5EF4-FFF2-40B4-BE49-F238E27FC236}">
                <a16:creationId xmlns="" xmlns:a16="http://schemas.microsoft.com/office/drawing/2014/main" id="{E41DB612-36DD-44C4-8204-069CAB527599}"/>
              </a:ext>
            </a:extLst>
          </p:cNvPr>
          <p:cNvGraphicFramePr>
            <a:graphicFrameLocks noGrp="1"/>
          </p:cNvGraphicFramePr>
          <p:nvPr>
            <p:extLst>
              <p:ext uri="{D42A27DB-BD31-4B8C-83A1-F6EECF244321}">
                <p14:modId xmlns:p14="http://schemas.microsoft.com/office/powerpoint/2010/main" val="3648654786"/>
              </p:ext>
            </p:extLst>
          </p:nvPr>
        </p:nvGraphicFramePr>
        <p:xfrm>
          <a:off x="9491854" y="4392493"/>
          <a:ext cx="2646908" cy="2382520"/>
        </p:xfrm>
        <a:graphic>
          <a:graphicData uri="http://schemas.openxmlformats.org/drawingml/2006/table">
            <a:tbl>
              <a:tblPr firstRow="1" bandRow="1">
                <a:tableStyleId>{F5AB1C69-6EDB-4FF4-983F-18BD219EF322}</a:tableStyleId>
              </a:tblPr>
              <a:tblGrid>
                <a:gridCol w="2646908">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r>
                        <a:rPr lang="en-AU" b="1" dirty="0"/>
                        <a:t>property</a:t>
                      </a:r>
                      <a:endParaRPr lang="en-AU" dirty="0"/>
                    </a:p>
                    <a:p>
                      <a:r>
                        <a:rPr lang="en-AU" baseline="0" dirty="0"/>
                        <a:t>characteristic, feature or quality</a:t>
                      </a:r>
                    </a:p>
                    <a:p>
                      <a:endParaRPr lang="en-AU" baseline="0" dirty="0"/>
                    </a:p>
                    <a:p>
                      <a:r>
                        <a:rPr lang="en-AU" b="1" baseline="0" dirty="0"/>
                        <a:t>geologist</a:t>
                      </a:r>
                      <a:endParaRPr lang="en-AU" baseline="0" dirty="0"/>
                    </a:p>
                    <a:p>
                      <a:r>
                        <a:rPr lang="en-AU" baseline="0" dirty="0"/>
                        <a:t>scientist who studies rocks</a:t>
                      </a:r>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51114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2985719600"/>
              </p:ext>
            </p:extLst>
          </p:nvPr>
        </p:nvGraphicFramePr>
        <p:xfrm>
          <a:off x="9532798" y="148208"/>
          <a:ext cx="2605964" cy="155448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a:t>Is the conglomerate made</a:t>
                      </a:r>
                      <a:r>
                        <a:rPr lang="en-AU" baseline="0" dirty="0"/>
                        <a:t> of crystals or grains? Explain your choice.</a:t>
                      </a:r>
                      <a:endParaRPr lang="en-AU" dirty="0"/>
                    </a:p>
                  </a:txBody>
                  <a:tcPr/>
                </a:tc>
                <a:extLst>
                  <a:ext uri="{0D108BD9-81ED-4DB2-BD59-A6C34878D82A}">
                    <a16:rowId xmlns="" xmlns:a16="http://schemas.microsoft.com/office/drawing/2014/main" val="10001"/>
                  </a:ext>
                </a:extLst>
              </a:tr>
            </a:tbl>
          </a:graphicData>
        </a:graphic>
      </p:graphicFrame>
      <p:sp>
        <p:nvSpPr>
          <p:cNvPr id="10" name="Title 1"/>
          <p:cNvSpPr txBox="1">
            <a:spLocks/>
          </p:cNvSpPr>
          <p:nvPr/>
        </p:nvSpPr>
        <p:spPr>
          <a:xfrm>
            <a:off x="377025" y="982208"/>
            <a:ext cx="8891666" cy="53666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Crystals or Grains</a:t>
            </a:r>
          </a:p>
          <a:p>
            <a:pPr marL="457200" indent="-457200">
              <a:spcAft>
                <a:spcPts val="1200"/>
              </a:spcAft>
              <a:buFont typeface="Arial" panose="020B0604020202020204" pitchFamily="34" charset="0"/>
              <a:buChar char="•"/>
            </a:pPr>
            <a:r>
              <a:rPr lang="en-AU" sz="2800" dirty="0">
                <a:latin typeface="+mn-lt"/>
              </a:rPr>
              <a:t>Rocks can be made from crystals or grains.</a:t>
            </a:r>
          </a:p>
          <a:p>
            <a:pPr marL="457200" indent="-457200">
              <a:spcAft>
                <a:spcPts val="1200"/>
              </a:spcAft>
              <a:buFont typeface="Arial" panose="020B0604020202020204" pitchFamily="34" charset="0"/>
              <a:buChar char="•"/>
            </a:pPr>
            <a:r>
              <a:rPr lang="en-AU" sz="2800" dirty="0">
                <a:latin typeface="+mn-lt"/>
              </a:rPr>
              <a:t>Grains </a:t>
            </a:r>
            <a:r>
              <a:rPr lang="en-AU" sz="2800" dirty="0" smtClean="0">
                <a:latin typeface="+mn-lt"/>
              </a:rPr>
              <a:t>have symmetrical </a:t>
            </a:r>
            <a:r>
              <a:rPr lang="en-AU" sz="2800" dirty="0">
                <a:latin typeface="+mn-lt"/>
              </a:rPr>
              <a:t>rounded edges.</a:t>
            </a:r>
            <a:endParaRPr lang="en-AU" sz="2800" dirty="0"/>
          </a:p>
          <a:p>
            <a:pPr marL="457200" indent="-457200">
              <a:spcAft>
                <a:spcPts val="1200"/>
              </a:spcAft>
              <a:buFont typeface="Arial" panose="020B0604020202020204" pitchFamily="34" charset="0"/>
              <a:buChar char="•"/>
            </a:pPr>
            <a:r>
              <a:rPr lang="en-AU" sz="2800" dirty="0" smtClean="0">
                <a:latin typeface="+mn-lt"/>
              </a:rPr>
              <a:t>Crystals </a:t>
            </a:r>
            <a:r>
              <a:rPr lang="en-AU" sz="2800" dirty="0">
                <a:latin typeface="+mn-lt"/>
              </a:rPr>
              <a:t>have </a:t>
            </a:r>
            <a:r>
              <a:rPr lang="en-AU" sz="2800" dirty="0" smtClean="0">
                <a:latin typeface="+mn-lt"/>
              </a:rPr>
              <a:t>sharp irregular </a:t>
            </a:r>
            <a:r>
              <a:rPr lang="en-AU" sz="2800" dirty="0">
                <a:latin typeface="+mn-lt"/>
              </a:rPr>
              <a:t>edges and smooth sides</a:t>
            </a:r>
            <a:r>
              <a:rPr lang="en-AU" sz="2800" dirty="0" smtClean="0">
                <a:latin typeface="+mn-lt"/>
              </a:rPr>
              <a:t>.</a:t>
            </a:r>
          </a:p>
          <a:p>
            <a:pPr marL="457200" indent="-457200">
              <a:spcAft>
                <a:spcPts val="1200"/>
              </a:spcAft>
              <a:buFont typeface="Arial" panose="020B0604020202020204" pitchFamily="34" charset="0"/>
              <a:buChar char="•"/>
            </a:pPr>
            <a:r>
              <a:rPr lang="en-AU" sz="2800" dirty="0" smtClean="0">
                <a:latin typeface="+mn-lt"/>
              </a:rPr>
              <a:t>Crystals may be so small they are not easily visible. </a:t>
            </a:r>
            <a:endParaRPr lang="en-AU" sz="2800" dirty="0">
              <a:latin typeface="+mn-lt"/>
            </a:endParaRPr>
          </a:p>
          <a:p>
            <a:pPr>
              <a:spcAft>
                <a:spcPts val="1200"/>
              </a:spcAft>
            </a:pPr>
            <a:endParaRPr lang="en-AU" sz="2800" dirty="0"/>
          </a:p>
        </p:txBody>
      </p:sp>
      <p:grpSp>
        <p:nvGrpSpPr>
          <p:cNvPr id="3" name="Group 2"/>
          <p:cNvGrpSpPr/>
          <p:nvPr/>
        </p:nvGrpSpPr>
        <p:grpSpPr>
          <a:xfrm>
            <a:off x="382746" y="3623093"/>
            <a:ext cx="7280694" cy="3298167"/>
            <a:chOff x="858302" y="3812083"/>
            <a:chExt cx="6989831" cy="2785987"/>
          </a:xfrm>
        </p:grpSpPr>
        <p:pic>
          <p:nvPicPr>
            <p:cNvPr id="2" name="Picture 1"/>
            <p:cNvPicPr>
              <a:picLocks noChangeAspect="1"/>
            </p:cNvPicPr>
            <p:nvPr/>
          </p:nvPicPr>
          <p:blipFill>
            <a:blip r:embed="rId2"/>
            <a:stretch>
              <a:fillRect/>
            </a:stretch>
          </p:blipFill>
          <p:spPr>
            <a:xfrm>
              <a:off x="858302" y="3815261"/>
              <a:ext cx="3253226" cy="2354070"/>
            </a:xfrm>
            <a:prstGeom prst="rect">
              <a:avLst/>
            </a:prstGeom>
          </p:spPr>
        </p:pic>
        <p:sp>
          <p:nvSpPr>
            <p:cNvPr id="7" name="TextBox 6"/>
            <p:cNvSpPr txBox="1"/>
            <p:nvPr/>
          </p:nvSpPr>
          <p:spPr>
            <a:xfrm>
              <a:off x="1730413" y="6228738"/>
              <a:ext cx="1509003" cy="369332"/>
            </a:xfrm>
            <a:prstGeom prst="rect">
              <a:avLst/>
            </a:prstGeom>
            <a:noFill/>
          </p:spPr>
          <p:txBody>
            <a:bodyPr wrap="none" rtlCol="0">
              <a:spAutoFit/>
            </a:bodyPr>
            <a:lstStyle/>
            <a:p>
              <a:r>
                <a:rPr lang="en-AU" dirty="0"/>
                <a:t>Conglomerate</a:t>
              </a:r>
            </a:p>
          </p:txBody>
        </p:sp>
        <p:pic>
          <p:nvPicPr>
            <p:cNvPr id="2050" name="Picture 2" descr="Image result for quartz"/>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5136" y="3812083"/>
              <a:ext cx="3142997" cy="23572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760156" y="6228738"/>
              <a:ext cx="821059" cy="369332"/>
            </a:xfrm>
            <a:prstGeom prst="rect">
              <a:avLst/>
            </a:prstGeom>
            <a:noFill/>
          </p:spPr>
          <p:txBody>
            <a:bodyPr wrap="none" rtlCol="0">
              <a:spAutoFit/>
            </a:bodyPr>
            <a:lstStyle/>
            <a:p>
              <a:r>
                <a:rPr lang="en-AU" dirty="0"/>
                <a:t>Quartz</a:t>
              </a:r>
            </a:p>
          </p:txBody>
        </p:sp>
      </p:grpSp>
      <p:graphicFrame>
        <p:nvGraphicFramePr>
          <p:cNvPr id="13" name="Table 12"/>
          <p:cNvGraphicFramePr>
            <a:graphicFrameLocks noGrp="1"/>
          </p:cNvGraphicFramePr>
          <p:nvPr>
            <p:extLst>
              <p:ext uri="{D42A27DB-BD31-4B8C-83A1-F6EECF244321}">
                <p14:modId xmlns:p14="http://schemas.microsoft.com/office/powerpoint/2010/main" val="1457381979"/>
              </p:ext>
            </p:extLst>
          </p:nvPr>
        </p:nvGraphicFramePr>
        <p:xfrm>
          <a:off x="9532798" y="1885942"/>
          <a:ext cx="2605964" cy="128016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a:t>Is quartz made</a:t>
                      </a:r>
                      <a:r>
                        <a:rPr lang="en-AU" baseline="0" dirty="0"/>
                        <a:t> of crystals or grains? Explain your choice.</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2" name="Table 11">
            <a:extLst>
              <a:ext uri="{FF2B5EF4-FFF2-40B4-BE49-F238E27FC236}">
                <a16:creationId xmlns="" xmlns:a16="http://schemas.microsoft.com/office/drawing/2014/main" id="{DCC17F87-5210-4886-85C1-2AFFE52CAA5F}"/>
              </a:ext>
            </a:extLst>
          </p:cNvPr>
          <p:cNvGraphicFramePr>
            <a:graphicFrameLocks noGrp="1"/>
          </p:cNvGraphicFramePr>
          <p:nvPr>
            <p:extLst>
              <p:ext uri="{D42A27DB-BD31-4B8C-83A1-F6EECF244321}">
                <p14:modId xmlns:p14="http://schemas.microsoft.com/office/powerpoint/2010/main" val="3648654786"/>
              </p:ext>
            </p:extLst>
          </p:nvPr>
        </p:nvGraphicFramePr>
        <p:xfrm>
          <a:off x="9491854" y="4392493"/>
          <a:ext cx="2646908" cy="2382520"/>
        </p:xfrm>
        <a:graphic>
          <a:graphicData uri="http://schemas.openxmlformats.org/drawingml/2006/table">
            <a:tbl>
              <a:tblPr firstRow="1" bandRow="1">
                <a:tableStyleId>{F5AB1C69-6EDB-4FF4-983F-18BD219EF322}</a:tableStyleId>
              </a:tblPr>
              <a:tblGrid>
                <a:gridCol w="2646908">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r>
                        <a:rPr lang="en-AU" b="1" dirty="0"/>
                        <a:t>property</a:t>
                      </a:r>
                      <a:endParaRPr lang="en-AU" dirty="0"/>
                    </a:p>
                    <a:p>
                      <a:r>
                        <a:rPr lang="en-AU" baseline="0" dirty="0"/>
                        <a:t>characteristic, feature or quality</a:t>
                      </a:r>
                    </a:p>
                    <a:p>
                      <a:endParaRPr lang="en-AU" baseline="0" dirty="0"/>
                    </a:p>
                    <a:p>
                      <a:r>
                        <a:rPr lang="en-AU" b="1" baseline="0" dirty="0"/>
                        <a:t>geologist</a:t>
                      </a:r>
                      <a:endParaRPr lang="en-AU" baseline="0" dirty="0"/>
                    </a:p>
                    <a:p>
                      <a:r>
                        <a:rPr lang="en-AU" baseline="0" dirty="0"/>
                        <a:t>scientist who studies rocks</a:t>
                      </a:r>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06231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1452623823"/>
              </p:ext>
            </p:extLst>
          </p:nvPr>
        </p:nvGraphicFramePr>
        <p:xfrm>
          <a:off x="9532798" y="82987"/>
          <a:ext cx="2605964" cy="210312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a:t>The</a:t>
                      </a:r>
                      <a:r>
                        <a:rPr lang="en-AU" baseline="0" dirty="0"/>
                        <a:t> three rocks shown are all made in the same way. Which one has:</a:t>
                      </a:r>
                    </a:p>
                    <a:p>
                      <a:pPr marL="342900" indent="-342900">
                        <a:buFont typeface="+mj-lt"/>
                        <a:buAutoNum type="alphaLcPeriod"/>
                      </a:pPr>
                      <a:r>
                        <a:rPr lang="en-AU" baseline="0" dirty="0"/>
                        <a:t>Large holes?</a:t>
                      </a:r>
                    </a:p>
                    <a:p>
                      <a:pPr marL="342900" indent="-342900">
                        <a:buFont typeface="+mj-lt"/>
                        <a:buAutoNum type="alphaLcPeriod"/>
                      </a:pPr>
                      <a:r>
                        <a:rPr lang="en-AU" baseline="0" dirty="0"/>
                        <a:t>Small holes?</a:t>
                      </a:r>
                    </a:p>
                    <a:p>
                      <a:pPr marL="342900" indent="-342900">
                        <a:buFont typeface="+mj-lt"/>
                        <a:buAutoNum type="alphaLcPeriod"/>
                      </a:pPr>
                      <a:r>
                        <a:rPr lang="en-AU" dirty="0"/>
                        <a:t>No holes?</a:t>
                      </a:r>
                    </a:p>
                  </a:txBody>
                  <a:tcPr/>
                </a:tc>
                <a:extLst>
                  <a:ext uri="{0D108BD9-81ED-4DB2-BD59-A6C34878D82A}">
                    <a16:rowId xmlns="" xmlns:a16="http://schemas.microsoft.com/office/drawing/2014/main" val="10001"/>
                  </a:ext>
                </a:extLst>
              </a:tr>
            </a:tbl>
          </a:graphicData>
        </a:graphic>
      </p:graphicFrame>
      <p:sp>
        <p:nvSpPr>
          <p:cNvPr id="10" name="Title 1"/>
          <p:cNvSpPr txBox="1">
            <a:spLocks/>
          </p:cNvSpPr>
          <p:nvPr/>
        </p:nvSpPr>
        <p:spPr>
          <a:xfrm>
            <a:off x="377025" y="982208"/>
            <a:ext cx="8891666" cy="53666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Air Holes</a:t>
            </a:r>
          </a:p>
          <a:p>
            <a:pPr marL="457200" indent="-457200">
              <a:spcAft>
                <a:spcPts val="1200"/>
              </a:spcAft>
              <a:buFont typeface="Arial" panose="020B0604020202020204" pitchFamily="34" charset="0"/>
              <a:buChar char="•"/>
            </a:pPr>
            <a:r>
              <a:rPr lang="en-AU" sz="2800" dirty="0">
                <a:latin typeface="+mn-lt"/>
              </a:rPr>
              <a:t>Some rocks contain holes from gases in the rocks when they were formed.</a:t>
            </a:r>
          </a:p>
          <a:p>
            <a:pPr marL="457200" indent="-457200">
              <a:spcAft>
                <a:spcPts val="1200"/>
              </a:spcAft>
              <a:buFont typeface="Arial" panose="020B0604020202020204" pitchFamily="34" charset="0"/>
              <a:buChar char="•"/>
            </a:pPr>
            <a:r>
              <a:rPr lang="en-AU" sz="2800" dirty="0">
                <a:latin typeface="+mn-lt"/>
              </a:rPr>
              <a:t>The holes can be large (the size of a pea), small (the size of a match head) or not present at all.</a:t>
            </a:r>
            <a:endParaRPr lang="en-AU" sz="2800" dirty="0"/>
          </a:p>
          <a:p>
            <a:pPr>
              <a:spcAft>
                <a:spcPts val="1200"/>
              </a:spcAft>
            </a:pPr>
            <a:endParaRPr lang="en-AU" sz="2800" dirty="0"/>
          </a:p>
        </p:txBody>
      </p:sp>
      <p:grpSp>
        <p:nvGrpSpPr>
          <p:cNvPr id="6" name="Group 5"/>
          <p:cNvGrpSpPr/>
          <p:nvPr/>
        </p:nvGrpSpPr>
        <p:grpSpPr>
          <a:xfrm>
            <a:off x="1338383" y="4194766"/>
            <a:ext cx="7677167" cy="2329908"/>
            <a:chOff x="1338383" y="4194766"/>
            <a:chExt cx="7677167" cy="2329908"/>
          </a:xfrm>
        </p:grpSpPr>
        <p:sp>
          <p:nvSpPr>
            <p:cNvPr id="7" name="TextBox 6"/>
            <p:cNvSpPr txBox="1"/>
            <p:nvPr/>
          </p:nvSpPr>
          <p:spPr>
            <a:xfrm>
              <a:off x="7380028" y="6132628"/>
              <a:ext cx="751809" cy="369332"/>
            </a:xfrm>
            <a:prstGeom prst="rect">
              <a:avLst/>
            </a:prstGeom>
            <a:noFill/>
          </p:spPr>
          <p:txBody>
            <a:bodyPr wrap="none" rtlCol="0">
              <a:spAutoFit/>
            </a:bodyPr>
            <a:lstStyle/>
            <a:p>
              <a:r>
                <a:rPr lang="en-AU" dirty="0"/>
                <a:t>Scoria</a:t>
              </a:r>
            </a:p>
          </p:txBody>
        </p:sp>
        <p:sp>
          <p:nvSpPr>
            <p:cNvPr id="11" name="TextBox 10"/>
            <p:cNvSpPr txBox="1"/>
            <p:nvPr/>
          </p:nvSpPr>
          <p:spPr>
            <a:xfrm>
              <a:off x="1797162" y="6155342"/>
              <a:ext cx="875561" cy="369332"/>
            </a:xfrm>
            <a:prstGeom prst="rect">
              <a:avLst/>
            </a:prstGeom>
            <a:noFill/>
          </p:spPr>
          <p:txBody>
            <a:bodyPr wrap="none" rtlCol="0">
              <a:spAutoFit/>
            </a:bodyPr>
            <a:lstStyle/>
            <a:p>
              <a:r>
                <a:rPr lang="en-AU" dirty="0"/>
                <a:t>Pumice</a:t>
              </a:r>
            </a:p>
          </p:txBody>
        </p:sp>
        <p:pic>
          <p:nvPicPr>
            <p:cNvPr id="12" name="Picture 11"/>
            <p:cNvPicPr>
              <a:picLocks noChangeAspect="1"/>
            </p:cNvPicPr>
            <p:nvPr/>
          </p:nvPicPr>
          <p:blipFill>
            <a:blip r:embed="rId2"/>
            <a:stretch>
              <a:fillRect/>
            </a:stretch>
          </p:blipFill>
          <p:spPr>
            <a:xfrm>
              <a:off x="1338383" y="4256276"/>
              <a:ext cx="2174217" cy="1837214"/>
            </a:xfrm>
            <a:prstGeom prst="rect">
              <a:avLst/>
            </a:prstGeom>
          </p:spPr>
        </p:pic>
        <p:pic>
          <p:nvPicPr>
            <p:cNvPr id="5" name="Picture 4"/>
            <p:cNvPicPr>
              <a:picLocks noChangeAspect="1"/>
            </p:cNvPicPr>
            <p:nvPr/>
          </p:nvPicPr>
          <p:blipFill>
            <a:blip r:embed="rId3"/>
            <a:stretch>
              <a:fillRect/>
            </a:stretch>
          </p:blipFill>
          <p:spPr>
            <a:xfrm>
              <a:off x="6539050" y="4194766"/>
              <a:ext cx="2476500" cy="1847850"/>
            </a:xfrm>
            <a:prstGeom prst="rect">
              <a:avLst/>
            </a:prstGeom>
          </p:spPr>
        </p:pic>
        <p:pic>
          <p:nvPicPr>
            <p:cNvPr id="15" name="Picture 14"/>
            <p:cNvPicPr>
              <a:picLocks noChangeAspect="1"/>
            </p:cNvPicPr>
            <p:nvPr/>
          </p:nvPicPr>
          <p:blipFill>
            <a:blip r:embed="rId4"/>
            <a:stretch>
              <a:fillRect/>
            </a:stretch>
          </p:blipFill>
          <p:spPr>
            <a:xfrm>
              <a:off x="3860306" y="4256276"/>
              <a:ext cx="2425603" cy="1908141"/>
            </a:xfrm>
            <a:prstGeom prst="rect">
              <a:avLst/>
            </a:prstGeom>
          </p:spPr>
        </p:pic>
        <p:sp>
          <p:nvSpPr>
            <p:cNvPr id="16" name="TextBox 15"/>
            <p:cNvSpPr txBox="1"/>
            <p:nvPr/>
          </p:nvSpPr>
          <p:spPr>
            <a:xfrm>
              <a:off x="4569379" y="6155342"/>
              <a:ext cx="1007455" cy="369332"/>
            </a:xfrm>
            <a:prstGeom prst="rect">
              <a:avLst/>
            </a:prstGeom>
            <a:noFill/>
          </p:spPr>
          <p:txBody>
            <a:bodyPr wrap="none" rtlCol="0">
              <a:spAutoFit/>
            </a:bodyPr>
            <a:lstStyle/>
            <a:p>
              <a:r>
                <a:rPr lang="en-AU" dirty="0"/>
                <a:t>Obsidian</a:t>
              </a:r>
            </a:p>
          </p:txBody>
        </p:sp>
      </p:grpSp>
      <p:graphicFrame>
        <p:nvGraphicFramePr>
          <p:cNvPr id="17" name="Table 16"/>
          <p:cNvGraphicFramePr>
            <a:graphicFrameLocks noGrp="1"/>
          </p:cNvGraphicFramePr>
          <p:nvPr>
            <p:extLst>
              <p:ext uri="{D42A27DB-BD31-4B8C-83A1-F6EECF244321}">
                <p14:modId xmlns:p14="http://schemas.microsoft.com/office/powerpoint/2010/main" val="3702130398"/>
              </p:ext>
            </p:extLst>
          </p:nvPr>
        </p:nvGraphicFramePr>
        <p:xfrm>
          <a:off x="9530651" y="2404295"/>
          <a:ext cx="2605964" cy="155448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a:t>Which of</a:t>
                      </a:r>
                      <a:r>
                        <a:rPr lang="en-AU" baseline="0" dirty="0"/>
                        <a:t> the three rock samples had the largest gas bubbles? Explain your choice.</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8" name="Table 17">
            <a:extLst>
              <a:ext uri="{FF2B5EF4-FFF2-40B4-BE49-F238E27FC236}">
                <a16:creationId xmlns="" xmlns:a16="http://schemas.microsoft.com/office/drawing/2014/main" id="{7E179061-9B38-4836-9A35-56A8D66AD837}"/>
              </a:ext>
            </a:extLst>
          </p:cNvPr>
          <p:cNvGraphicFramePr>
            <a:graphicFrameLocks noGrp="1"/>
          </p:cNvGraphicFramePr>
          <p:nvPr>
            <p:extLst>
              <p:ext uri="{D42A27DB-BD31-4B8C-83A1-F6EECF244321}">
                <p14:modId xmlns:p14="http://schemas.microsoft.com/office/powerpoint/2010/main" val="3648654786"/>
              </p:ext>
            </p:extLst>
          </p:nvPr>
        </p:nvGraphicFramePr>
        <p:xfrm>
          <a:off x="9491854" y="4392493"/>
          <a:ext cx="2646908" cy="2382520"/>
        </p:xfrm>
        <a:graphic>
          <a:graphicData uri="http://schemas.openxmlformats.org/drawingml/2006/table">
            <a:tbl>
              <a:tblPr firstRow="1" bandRow="1">
                <a:tableStyleId>{F5AB1C69-6EDB-4FF4-983F-18BD219EF322}</a:tableStyleId>
              </a:tblPr>
              <a:tblGrid>
                <a:gridCol w="2646908">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r>
                        <a:rPr lang="en-AU" b="1" dirty="0"/>
                        <a:t>property</a:t>
                      </a:r>
                      <a:endParaRPr lang="en-AU" dirty="0"/>
                    </a:p>
                    <a:p>
                      <a:r>
                        <a:rPr lang="en-AU" baseline="0" dirty="0"/>
                        <a:t>characteristic, feature or quality</a:t>
                      </a:r>
                    </a:p>
                    <a:p>
                      <a:endParaRPr lang="en-AU" baseline="0" dirty="0"/>
                    </a:p>
                    <a:p>
                      <a:r>
                        <a:rPr lang="en-AU" b="1" baseline="0" dirty="0"/>
                        <a:t>geologist</a:t>
                      </a:r>
                      <a:endParaRPr lang="en-AU" baseline="0" dirty="0"/>
                    </a:p>
                    <a:p>
                      <a:r>
                        <a:rPr lang="en-AU" baseline="0" dirty="0"/>
                        <a:t>scientist who studies rocks</a:t>
                      </a:r>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419391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6086422" cy="584775"/>
          </a:xfrm>
          <a:prstGeom prst="homePlate">
            <a:avLst/>
          </a:prstGeom>
          <a:solidFill>
            <a:srgbClr val="0070C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Skill Development/Guided Practice</a:t>
            </a:r>
          </a:p>
        </p:txBody>
      </p:sp>
      <p:graphicFrame>
        <p:nvGraphicFramePr>
          <p:cNvPr id="9" name="Table 8"/>
          <p:cNvGraphicFramePr>
            <a:graphicFrameLocks noGrp="1"/>
          </p:cNvGraphicFramePr>
          <p:nvPr>
            <p:extLst>
              <p:ext uri="{D42A27DB-BD31-4B8C-83A1-F6EECF244321}">
                <p14:modId xmlns:p14="http://schemas.microsoft.com/office/powerpoint/2010/main" val="758830297"/>
              </p:ext>
            </p:extLst>
          </p:nvPr>
        </p:nvGraphicFramePr>
        <p:xfrm>
          <a:off x="9532798" y="82987"/>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1</a:t>
                      </a:r>
                    </a:p>
                  </a:txBody>
                  <a:tcPr/>
                </a:tc>
                <a:extLst>
                  <a:ext uri="{0D108BD9-81ED-4DB2-BD59-A6C34878D82A}">
                    <a16:rowId xmlns="" xmlns:a16="http://schemas.microsoft.com/office/drawing/2014/main" val="10000"/>
                  </a:ext>
                </a:extLst>
              </a:tr>
              <a:tr h="370840">
                <a:tc>
                  <a:txBody>
                    <a:bodyPr/>
                    <a:lstStyle/>
                    <a:p>
                      <a:r>
                        <a:rPr lang="en-AU" dirty="0"/>
                        <a:t>What</a:t>
                      </a:r>
                      <a:r>
                        <a:rPr lang="en-AU" baseline="0" dirty="0"/>
                        <a:t> is its colour?</a:t>
                      </a:r>
                      <a:endParaRPr lang="en-AU" dirty="0"/>
                    </a:p>
                  </a:txBody>
                  <a:tcPr/>
                </a:tc>
                <a:extLst>
                  <a:ext uri="{0D108BD9-81ED-4DB2-BD59-A6C34878D82A}">
                    <a16:rowId xmlns="" xmlns:a16="http://schemas.microsoft.com/office/drawing/2014/main" val="10001"/>
                  </a:ext>
                </a:extLst>
              </a:tr>
            </a:tbl>
          </a:graphicData>
        </a:graphic>
      </p:graphicFrame>
      <p:sp>
        <p:nvSpPr>
          <p:cNvPr id="11" name="Title 1"/>
          <p:cNvSpPr txBox="1">
            <a:spLocks/>
          </p:cNvSpPr>
          <p:nvPr/>
        </p:nvSpPr>
        <p:spPr>
          <a:xfrm>
            <a:off x="377026" y="982208"/>
            <a:ext cx="6106902" cy="503050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AU" sz="2800" b="1" dirty="0">
                <a:latin typeface="+mn-lt"/>
              </a:rPr>
              <a:t>Steps for describing </a:t>
            </a:r>
            <a:r>
              <a:rPr lang="en-AU" sz="2800" b="1" dirty="0" smtClean="0">
                <a:latin typeface="+mn-lt"/>
              </a:rPr>
              <a:t>rocks</a:t>
            </a:r>
            <a:endParaRPr lang="en-AU" sz="2800" b="1" dirty="0">
              <a:latin typeface="+mn-lt"/>
            </a:endParaRPr>
          </a:p>
          <a:p>
            <a:pPr>
              <a:spcBef>
                <a:spcPts val="0"/>
              </a:spcBef>
              <a:spcAft>
                <a:spcPts val="1200"/>
              </a:spcAft>
            </a:pPr>
            <a:r>
              <a:rPr lang="en-AU" sz="2800" dirty="0">
                <a:latin typeface="+mn-lt"/>
              </a:rPr>
              <a:t>Step 1: Describe its colour</a:t>
            </a:r>
          </a:p>
          <a:p>
            <a:pPr>
              <a:spcBef>
                <a:spcPts val="0"/>
              </a:spcBef>
              <a:spcAft>
                <a:spcPts val="1200"/>
              </a:spcAft>
            </a:pPr>
            <a:r>
              <a:rPr lang="en-AU" sz="2800" dirty="0">
                <a:latin typeface="+mn-lt"/>
              </a:rPr>
              <a:t>Step 2: Describe any layers</a:t>
            </a:r>
          </a:p>
          <a:p>
            <a:pPr>
              <a:spcBef>
                <a:spcPts val="0"/>
              </a:spcBef>
              <a:spcAft>
                <a:spcPts val="1200"/>
              </a:spcAft>
            </a:pPr>
            <a:r>
              <a:rPr lang="en-AU" sz="2800" dirty="0">
                <a:latin typeface="+mn-lt"/>
              </a:rPr>
              <a:t>Step 3: Identify any crystals or grains</a:t>
            </a:r>
          </a:p>
          <a:p>
            <a:pPr>
              <a:spcBef>
                <a:spcPts val="0"/>
              </a:spcBef>
              <a:spcAft>
                <a:spcPts val="1200"/>
              </a:spcAft>
            </a:pPr>
            <a:r>
              <a:rPr lang="en-AU" sz="2800" dirty="0">
                <a:latin typeface="+mn-lt"/>
              </a:rPr>
              <a:t>Step 4: Identify if any holes are present </a:t>
            </a:r>
          </a:p>
          <a:p>
            <a:pPr>
              <a:spcBef>
                <a:spcPts val="0"/>
              </a:spcBef>
              <a:spcAft>
                <a:spcPts val="1200"/>
              </a:spcAft>
            </a:pPr>
            <a:endParaRPr lang="en-AU" sz="2800" dirty="0">
              <a:latin typeface="+mn-lt"/>
            </a:endParaRPr>
          </a:p>
          <a:p>
            <a:pPr>
              <a:spcBef>
                <a:spcPts val="0"/>
              </a:spcBef>
              <a:spcAft>
                <a:spcPts val="1200"/>
              </a:spcAft>
            </a:pPr>
            <a:r>
              <a:rPr lang="en-AU" sz="2800" dirty="0">
                <a:solidFill>
                  <a:srgbClr val="0070C0"/>
                </a:solidFill>
                <a:latin typeface="+mn-lt"/>
              </a:rPr>
              <a:t>Conglomerate is a variety of colours, but mostly grey and pale brown. It does not have layers. It is made of grains. It does not have holes.</a:t>
            </a:r>
          </a:p>
        </p:txBody>
      </p:sp>
      <p:graphicFrame>
        <p:nvGraphicFramePr>
          <p:cNvPr id="12" name="Table 11"/>
          <p:cNvGraphicFramePr>
            <a:graphicFrameLocks noGrp="1"/>
          </p:cNvGraphicFramePr>
          <p:nvPr>
            <p:extLst>
              <p:ext uri="{D42A27DB-BD31-4B8C-83A1-F6EECF244321}">
                <p14:modId xmlns:p14="http://schemas.microsoft.com/office/powerpoint/2010/main" val="1734007323"/>
              </p:ext>
            </p:extLst>
          </p:nvPr>
        </p:nvGraphicFramePr>
        <p:xfrm>
          <a:off x="9531027" y="983061"/>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2</a:t>
                      </a:r>
                    </a:p>
                  </a:txBody>
                  <a:tcPr/>
                </a:tc>
                <a:extLst>
                  <a:ext uri="{0D108BD9-81ED-4DB2-BD59-A6C34878D82A}">
                    <a16:rowId xmlns="" xmlns:a16="http://schemas.microsoft.com/office/drawing/2014/main" val="10000"/>
                  </a:ext>
                </a:extLst>
              </a:tr>
              <a:tr h="370840">
                <a:tc>
                  <a:txBody>
                    <a:bodyPr/>
                    <a:lstStyle/>
                    <a:p>
                      <a:r>
                        <a:rPr lang="en-AU" dirty="0"/>
                        <a:t>Does it have</a:t>
                      </a:r>
                      <a:r>
                        <a:rPr lang="en-AU" baseline="0" dirty="0"/>
                        <a:t> layers</a:t>
                      </a:r>
                      <a:r>
                        <a:rPr lang="en-AU" dirty="0"/>
                        <a:t>?</a:t>
                      </a:r>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493764941"/>
              </p:ext>
            </p:extLst>
          </p:nvPr>
        </p:nvGraphicFramePr>
        <p:xfrm>
          <a:off x="9531027" y="1884421"/>
          <a:ext cx="2605964" cy="100584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3</a:t>
                      </a:r>
                    </a:p>
                  </a:txBody>
                  <a:tcPr/>
                </a:tc>
                <a:extLst>
                  <a:ext uri="{0D108BD9-81ED-4DB2-BD59-A6C34878D82A}">
                    <a16:rowId xmlns="" xmlns:a16="http://schemas.microsoft.com/office/drawing/2014/main" val="10000"/>
                  </a:ext>
                </a:extLst>
              </a:tr>
              <a:tr h="370840">
                <a:tc>
                  <a:txBody>
                    <a:bodyPr/>
                    <a:lstStyle/>
                    <a:p>
                      <a:r>
                        <a:rPr lang="en-AU" dirty="0"/>
                        <a:t>Are there crystals or grains</a:t>
                      </a:r>
                      <a:r>
                        <a:rPr lang="en-AU" baseline="0" dirty="0"/>
                        <a:t>?</a:t>
                      </a:r>
                      <a:endParaRPr lang="en-AU" dirty="0"/>
                    </a:p>
                  </a:txBody>
                  <a:tcPr/>
                </a:tc>
                <a:extLst>
                  <a:ext uri="{0D108BD9-81ED-4DB2-BD59-A6C34878D82A}">
                    <a16:rowId xmlns=""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604121679"/>
              </p:ext>
            </p:extLst>
          </p:nvPr>
        </p:nvGraphicFramePr>
        <p:xfrm>
          <a:off x="9531027" y="3085204"/>
          <a:ext cx="2605964" cy="736600"/>
        </p:xfrm>
        <a:graphic>
          <a:graphicData uri="http://schemas.openxmlformats.org/drawingml/2006/table">
            <a:tbl>
              <a:tblPr firstRow="1" bandRow="1">
                <a:tableStyleId>{7DF18680-E054-41AD-8BC1-D1AEF772440D}</a:tableStyleId>
              </a:tblPr>
              <a:tblGrid>
                <a:gridCol w="2605964">
                  <a:extLst>
                    <a:ext uri="{9D8B030D-6E8A-4147-A177-3AD203B41FA5}">
                      <a16:colId xmlns="" xmlns:a16="http://schemas.microsoft.com/office/drawing/2014/main" val="20000"/>
                    </a:ext>
                  </a:extLst>
                </a:gridCol>
              </a:tblGrid>
              <a:tr h="353527">
                <a:tc>
                  <a:txBody>
                    <a:bodyPr/>
                    <a:lstStyle/>
                    <a:p>
                      <a:r>
                        <a:rPr lang="en-AU" dirty="0"/>
                        <a:t>CFU 4</a:t>
                      </a:r>
                    </a:p>
                  </a:txBody>
                  <a:tcPr/>
                </a:tc>
                <a:extLst>
                  <a:ext uri="{0D108BD9-81ED-4DB2-BD59-A6C34878D82A}">
                    <a16:rowId xmlns="" xmlns:a16="http://schemas.microsoft.com/office/drawing/2014/main" val="10000"/>
                  </a:ext>
                </a:extLst>
              </a:tr>
              <a:tr h="370840">
                <a:tc>
                  <a:txBody>
                    <a:bodyPr/>
                    <a:lstStyle/>
                    <a:p>
                      <a:r>
                        <a:rPr lang="en-AU" dirty="0"/>
                        <a:t>Are there holes present</a:t>
                      </a:r>
                      <a:r>
                        <a:rPr lang="en-AU" baseline="0" dirty="0"/>
                        <a:t>?</a:t>
                      </a:r>
                      <a:endParaRPr lang="en-AU" dirty="0"/>
                    </a:p>
                  </a:txBody>
                  <a:tcPr/>
                </a:tc>
                <a:extLst>
                  <a:ext uri="{0D108BD9-81ED-4DB2-BD59-A6C34878D82A}">
                    <a16:rowId xmlns="" xmlns:a16="http://schemas.microsoft.com/office/drawing/2014/main" val="10001"/>
                  </a:ext>
                </a:extLst>
              </a:tr>
            </a:tbl>
          </a:graphicData>
        </a:graphic>
      </p:graphicFrame>
      <p:grpSp>
        <p:nvGrpSpPr>
          <p:cNvPr id="2" name="Group 1"/>
          <p:cNvGrpSpPr/>
          <p:nvPr/>
        </p:nvGrpSpPr>
        <p:grpSpPr>
          <a:xfrm>
            <a:off x="6086422" y="732983"/>
            <a:ext cx="2927858" cy="2487962"/>
            <a:chOff x="6086422" y="732983"/>
            <a:chExt cx="2927858" cy="2487962"/>
          </a:xfrm>
        </p:grpSpPr>
        <p:pic>
          <p:nvPicPr>
            <p:cNvPr id="16" name="Picture 15"/>
            <p:cNvPicPr>
              <a:picLocks noChangeAspect="1"/>
            </p:cNvPicPr>
            <p:nvPr/>
          </p:nvPicPr>
          <p:blipFill>
            <a:blip r:embed="rId3"/>
            <a:stretch>
              <a:fillRect/>
            </a:stretch>
          </p:blipFill>
          <p:spPr>
            <a:xfrm>
              <a:off x="6086422" y="732983"/>
              <a:ext cx="2927858" cy="2118630"/>
            </a:xfrm>
            <a:prstGeom prst="rect">
              <a:avLst/>
            </a:prstGeom>
          </p:spPr>
        </p:pic>
        <p:sp>
          <p:nvSpPr>
            <p:cNvPr id="18" name="TextBox 17"/>
            <p:cNvSpPr txBox="1"/>
            <p:nvPr/>
          </p:nvSpPr>
          <p:spPr>
            <a:xfrm>
              <a:off x="7505277" y="2851613"/>
              <a:ext cx="1509003" cy="369332"/>
            </a:xfrm>
            <a:prstGeom prst="rect">
              <a:avLst/>
            </a:prstGeom>
            <a:noFill/>
          </p:spPr>
          <p:txBody>
            <a:bodyPr wrap="none" rtlCol="0">
              <a:spAutoFit/>
            </a:bodyPr>
            <a:lstStyle/>
            <a:p>
              <a:r>
                <a:rPr lang="en-AU" dirty="0"/>
                <a:t>Conglomerate</a:t>
              </a:r>
            </a:p>
          </p:txBody>
        </p:sp>
      </p:grpSp>
      <p:graphicFrame>
        <p:nvGraphicFramePr>
          <p:cNvPr id="14" name="Table 13">
            <a:extLst>
              <a:ext uri="{FF2B5EF4-FFF2-40B4-BE49-F238E27FC236}">
                <a16:creationId xmlns="" xmlns:a16="http://schemas.microsoft.com/office/drawing/2014/main" id="{A87E0630-55D0-4AFE-B0EF-9A62F3AE1D0D}"/>
              </a:ext>
            </a:extLst>
          </p:cNvPr>
          <p:cNvGraphicFramePr>
            <a:graphicFrameLocks noGrp="1"/>
          </p:cNvGraphicFramePr>
          <p:nvPr>
            <p:extLst>
              <p:ext uri="{D42A27DB-BD31-4B8C-83A1-F6EECF244321}">
                <p14:modId xmlns:p14="http://schemas.microsoft.com/office/powerpoint/2010/main" val="3648654786"/>
              </p:ext>
            </p:extLst>
          </p:nvPr>
        </p:nvGraphicFramePr>
        <p:xfrm>
          <a:off x="9491854" y="4392493"/>
          <a:ext cx="2646908" cy="2382520"/>
        </p:xfrm>
        <a:graphic>
          <a:graphicData uri="http://schemas.openxmlformats.org/drawingml/2006/table">
            <a:tbl>
              <a:tblPr firstRow="1" bandRow="1">
                <a:tableStyleId>{F5AB1C69-6EDB-4FF4-983F-18BD219EF322}</a:tableStyleId>
              </a:tblPr>
              <a:tblGrid>
                <a:gridCol w="2646908">
                  <a:extLst>
                    <a:ext uri="{9D8B030D-6E8A-4147-A177-3AD203B41FA5}">
                      <a16:colId xmlns="" xmlns:a16="http://schemas.microsoft.com/office/drawing/2014/main" val="20000"/>
                    </a:ext>
                  </a:extLst>
                </a:gridCol>
              </a:tblGrid>
              <a:tr h="370840">
                <a:tc>
                  <a:txBody>
                    <a:bodyPr/>
                    <a:lstStyle/>
                    <a:p>
                      <a:r>
                        <a:rPr lang="en-AU" dirty="0"/>
                        <a:t>Vocabulary</a:t>
                      </a:r>
                    </a:p>
                  </a:txBody>
                  <a:tcPr/>
                </a:tc>
                <a:extLst>
                  <a:ext uri="{0D108BD9-81ED-4DB2-BD59-A6C34878D82A}">
                    <a16:rowId xmlns="" xmlns:a16="http://schemas.microsoft.com/office/drawing/2014/main" val="10000"/>
                  </a:ext>
                </a:extLst>
              </a:tr>
              <a:tr h="370840">
                <a:tc>
                  <a:txBody>
                    <a:bodyPr/>
                    <a:lstStyle/>
                    <a:p>
                      <a:r>
                        <a:rPr lang="en-AU" b="1" dirty="0"/>
                        <a:t>property</a:t>
                      </a:r>
                      <a:endParaRPr lang="en-AU" dirty="0"/>
                    </a:p>
                    <a:p>
                      <a:r>
                        <a:rPr lang="en-AU" baseline="0" dirty="0"/>
                        <a:t>characteristic, feature or quality</a:t>
                      </a:r>
                    </a:p>
                    <a:p>
                      <a:endParaRPr lang="en-AU" baseline="0" dirty="0"/>
                    </a:p>
                    <a:p>
                      <a:r>
                        <a:rPr lang="en-AU" b="1" baseline="0" dirty="0"/>
                        <a:t>geologist</a:t>
                      </a:r>
                      <a:endParaRPr lang="en-AU" baseline="0" dirty="0"/>
                    </a:p>
                    <a:p>
                      <a:r>
                        <a:rPr lang="en-AU" baseline="0" dirty="0"/>
                        <a:t>scientist who studies rocks</a:t>
                      </a:r>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57925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9982</TotalTime>
  <Words>1356</Words>
  <Application>Microsoft Office PowerPoint</Application>
  <PresentationFormat>Widescreen</PresentationFormat>
  <Paragraphs>277</Paragraphs>
  <Slides>16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Properties of Rocks Year 8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Science</dc:title>
  <dc:creator>Microsoft account</dc:creator>
  <cp:lastModifiedBy>teacher</cp:lastModifiedBy>
  <cp:revision>103</cp:revision>
  <dcterms:created xsi:type="dcterms:W3CDTF">2017-01-28T08:32:28Z</dcterms:created>
  <dcterms:modified xsi:type="dcterms:W3CDTF">2020-03-10T04:19:44Z</dcterms:modified>
</cp:coreProperties>
</file>